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6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  <p:sldMasterId id="2147483710" r:id="rId2"/>
    <p:sldMasterId id="2147483711" r:id="rId3"/>
  </p:sldMasterIdLst>
  <p:notesMasterIdLst>
    <p:notesMasterId r:id="rId76"/>
  </p:notesMasterIdLst>
  <p:sldIdLst>
    <p:sldId id="256" r:id="rId4"/>
    <p:sldId id="2580" r:id="rId5"/>
    <p:sldId id="3437" r:id="rId6"/>
    <p:sldId id="3429" r:id="rId7"/>
    <p:sldId id="3430" r:id="rId8"/>
    <p:sldId id="3431" r:id="rId9"/>
    <p:sldId id="3432" r:id="rId10"/>
    <p:sldId id="3433" r:id="rId11"/>
    <p:sldId id="3434" r:id="rId12"/>
    <p:sldId id="3435" r:id="rId13"/>
    <p:sldId id="3436" r:id="rId14"/>
    <p:sldId id="646" r:id="rId15"/>
    <p:sldId id="3453" r:id="rId16"/>
    <p:sldId id="3454" r:id="rId17"/>
    <p:sldId id="647" r:id="rId18"/>
    <p:sldId id="649" r:id="rId19"/>
    <p:sldId id="648" r:id="rId20"/>
    <p:sldId id="650" r:id="rId21"/>
    <p:sldId id="651" r:id="rId22"/>
    <p:sldId id="652" r:id="rId23"/>
    <p:sldId id="655" r:id="rId24"/>
    <p:sldId id="653" r:id="rId25"/>
    <p:sldId id="656" r:id="rId26"/>
    <p:sldId id="666" r:id="rId27"/>
    <p:sldId id="3459" r:id="rId28"/>
    <p:sldId id="3157" r:id="rId29"/>
    <p:sldId id="3158" r:id="rId30"/>
    <p:sldId id="3160" r:id="rId31"/>
    <p:sldId id="3159" r:id="rId32"/>
    <p:sldId id="3149" r:id="rId33"/>
    <p:sldId id="3151" r:id="rId34"/>
    <p:sldId id="3154" r:id="rId35"/>
    <p:sldId id="3153" r:id="rId36"/>
    <p:sldId id="3162" r:id="rId37"/>
    <p:sldId id="3163" r:id="rId38"/>
    <p:sldId id="3164" r:id="rId39"/>
    <p:sldId id="3165" r:id="rId40"/>
    <p:sldId id="3166" r:id="rId41"/>
    <p:sldId id="3168" r:id="rId42"/>
    <p:sldId id="3167" r:id="rId43"/>
    <p:sldId id="3169" r:id="rId44"/>
    <p:sldId id="3456" r:id="rId45"/>
    <p:sldId id="3458" r:id="rId46"/>
    <p:sldId id="3455" r:id="rId47"/>
    <p:sldId id="3170" r:id="rId48"/>
    <p:sldId id="3415" r:id="rId49"/>
    <p:sldId id="3452" r:id="rId50"/>
    <p:sldId id="3416" r:id="rId51"/>
    <p:sldId id="3414" r:id="rId52"/>
    <p:sldId id="3439" r:id="rId53"/>
    <p:sldId id="3440" r:id="rId54"/>
    <p:sldId id="3457" r:id="rId55"/>
    <p:sldId id="383" r:id="rId56"/>
    <p:sldId id="377" r:id="rId57"/>
    <p:sldId id="3417" r:id="rId58"/>
    <p:sldId id="660" r:id="rId59"/>
    <p:sldId id="3418" r:id="rId60"/>
    <p:sldId id="661" r:id="rId61"/>
    <p:sldId id="3419" r:id="rId62"/>
    <p:sldId id="3420" r:id="rId63"/>
    <p:sldId id="3421" r:id="rId64"/>
    <p:sldId id="445" r:id="rId65"/>
    <p:sldId id="3422" r:id="rId66"/>
    <p:sldId id="3423" r:id="rId67"/>
    <p:sldId id="3424" r:id="rId68"/>
    <p:sldId id="376" r:id="rId69"/>
    <p:sldId id="3410" r:id="rId70"/>
    <p:sldId id="3411" r:id="rId71"/>
    <p:sldId id="3412" r:id="rId72"/>
    <p:sldId id="3428" r:id="rId73"/>
    <p:sldId id="495" r:id="rId74"/>
    <p:sldId id="3438" r:id="rId7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77"/>
      <p:bold r:id="rId78"/>
      <p:italic r:id="rId79"/>
      <p:boldItalic r:id="rId80"/>
    </p:embeddedFont>
    <p:embeddedFont>
      <p:font typeface="Ubuntu Mono" panose="020B0509030602030204" pitchFamily="49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D3A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9" autoAdjust="0"/>
    <p:restoredTop sz="87606"/>
  </p:normalViewPr>
  <p:slideViewPr>
    <p:cSldViewPr snapToGrid="0">
      <p:cViewPr varScale="1">
        <p:scale>
          <a:sx n="133" d="100"/>
          <a:sy n="133" d="100"/>
        </p:scale>
        <p:origin x="200" y="3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8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font" Target="fonts/font3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1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4.fntdata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font" Target="fonts/font7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theme" Target="theme/theme1.xml"/><Relationship Id="rId61" Type="http://schemas.openxmlformats.org/officeDocument/2006/relationships/slide" Target="slides/slide58.xml"/><Relationship Id="rId82" Type="http://schemas.openxmlformats.org/officeDocument/2006/relationships/font" Target="fonts/font6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3T15:32:28.1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1 115,'64'0,"-22"0,16 0,-22 0,14 0,-2 0,18 0,-5 0,7 0,-14 0,-10 0,5 0,0 0,1 0,-7-4,-1 3,-5-3,-1 4,1-4,-1 3,-4-3,3 4,-9 0,9 0,-8 0,3 0,-5 0,0 0,0 0,0 0,5 0,-4 0,5 0,-6 0,-5 0,4 0,-3 0,4 0,-4 0,3 0,-4 0,5 0,1 0,-1 0,0 0,-5 0,4 0,-3 0,9 0,-4 0,5 0,-1 0,-4 0,9 0,-3-4,4 3,-5-3,5 4,-10 0,4 0,-5 0,-4 0,3 0,-3 0,-1 0,4 0,-7 0,7 0,-4 0,5 0,0 0,0 0,1 0,-1 0,5 0,-4 0,9 4,-8-3,8 3,-9-4,4 0,0 4,2-3,4 3,1-4,-1 0,1 0,-1 0,0 0,1 0,-6 0,4 0,-8 4,3-3,-5 2,0-3,0 0,0 0,5 0,-3 0,8 0,-4 0,6 0,-6 0,4 0,-3 0,4 0,-5 0,5 0,-5 4,5-3,-4 3,3-4,-9 0,5 0,-1 0,-4 0,4 0,-5 0,-4 0,3 0,-3 0,-1 0,4 0,-7 0,7 0,-4 0,5 0,0 0,0 0,1 0,4 0,-4 0,9 0,-9 0,10 0,-10 0,9 0,-8 0,3 0,-5 0,0 0,0 0,0-3,0 2,0-3,0 4,0 0,0 0,0 0,0 0,-4-3,3 2,-8-3,8 4,-7 0,2 0,1-4,-4 4,8-4,-3 4,4 0,0-4,0 3,0-3,5 0,-3 3,3-7,-5 7,-4-6,8 2,-12-3,12 3,-8-2,0 6,3-6,-8 2,8 1,-8-3,4 6,-5-6,3 6,-2-2,3-1,-1 4,-6-4,9 4,-10 0,7 0,-1 0,-3 0,3 0,0 0,-3 0,3 0,-1 0,-1 0,2 0,0 3,-3-2,7 2,-10-3,10 0,-9 3,-1 11,-5 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3T15:32:51.2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0,'73'0,"27"0,-41 0,2 0,12 0,2 0,9 0,0 0,-4 0,1 0,9 0,-3 0,-19 0,-3 0,4 0,-4 0,24 0,-9 0,-9 0,7 0,-11 0,12 0,-28 0,10 0,-10 0,13 0,-7 0,-1 0,-13 0,0 0,-7 0,-5 0,0 0,-6 0,0 0,-5 0,0 0,-5 0,1 0,2 0,-3 0,3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3T15:32:53.9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0 187,'74'0,"13"0,3 0,-37 0,1 0,0 0,0 0,2 0,1 0,4 0,-1 0,-9 0,1 0,16 0,-2 0,6 0,-13-3,0 0,4 1,30-8,-20 3,-7 1,26-5,-22 5,7-5,-10 4,-15-1,11 2,1-5,-7 5,-1-3,-7 3,0-3,1-1,-1 4,-5-2,-2 3,-11-1,4-2,-8 7,3-7,-5 7,5-6,-4 6,4-4,1 5,-5 0,4 0,-5 0,0 0,0 0,0 0,0 0,0 0,1 0,-1 0,0 0,0 0,5 0,-4 0,4 0,-5 0,0 0,1 0,-6 0,0 0,-1 0,-2 0,2 0,-3 0,-1 0,4 0,-2 0,2 0,1 4,1-3,-1 3,4-4,-7 3,7-2,-8 2,0-3,1 4,-4-4,4 3,1-3,-2 0,5 0,-5 0,3 0,0 0,-2 4,2-3,1 2,-4-3,4 0,-5 0,0 3,0-2,4 3,-3-4,2 3,-3-2,1 2,-1-3,0 0,3 3,0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3T15:32:56.3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72,'63'0,"4"0,-3 0,-16 0,26 0,-33 0,12 0,2 0,5 0,28 0,-27 0,-19 0,40 0,-39 0,26 0,-19 0,1-9,11 7,-11-7,-1 5,-2 3,-10-7,9 7,-9-7,4 7,-10-7,-2 3,-5 1,-4 0,-2 1,-3 2,-1-3,3 4,-2 0,2 0,-2 0,-1 0,0 0,0 0,3 0,1 0,-4 0,2 0,-2 0,4 0,-4 0,2 0,-3 0,0 0,6 0,-5 0,6 0,-9 0,5 0,-2 0,4 0,-4 0,2 0,-4 0,2 0,4 0,-5 0,3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5:33:01.3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1T15:55:19.214"/>
    </inkml:context>
    <inkml:brush xml:id="br0">
      <inkml:brushProperty name="width" value="0.05" units="cm"/>
      <inkml:brushProperty name="height" value="0.05" units="cm"/>
      <inkml:brushProperty name="color" value="#4F81BD"/>
    </inkml:brush>
  </inkml:definitions>
  <inkml:trace contextRef="#ctx0" brushRef="#br0">1 1198 24575,'11'-1'0,"1"-1"0,-1 0 0,1-1 0,-1 0 0,15-6 0,-2 0 0,204-73 0,63-19 0,-149 56 0,59-15 0,235-41 0,-131 45 0,-107 32 0,-6-4 0,92-17 0,102-11 0,-236 39 0,266-37 0,-109-2 0,-159 32 0,367-66 0,-408 69 0,82-19 0,34-10 0,2 9 0,168-14 0,-255 28 0,11-1 0,-49 16 0,73-5 0,12 4 0,-12-10-1365,-159 20-5461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1T15:55:21.752"/>
    </inkml:context>
    <inkml:brush xml:id="br0">
      <inkml:brushProperty name="width" value="0.05" units="cm"/>
      <inkml:brushProperty name="height" value="0.05" units="cm"/>
      <inkml:brushProperty name="color" value="#4F81BD"/>
    </inkml:brush>
  </inkml:definitions>
  <inkml:trace contextRef="#ctx0" brushRef="#br0">1 1 24575,'95'4'0,"100"18"0,-100-10 0,158 27 0,115 18 0,-166-24 0,-33-4 0,-85-16 0,35 5 0,46 8 0,-35-4 0,171 26 0,22 14 0,-247-49 0,46 9 0,-82-13 0,70 20 0,-66-17 0,0-2 0,56 7 0,-1-2 0,28 2 0,-77-12 0,51 12 0,43 14 0,172 40 0,-149-36 0,76 14 0,-92-21 0,112 36 0,-122-29 0,-61-22 0,-60-11 0,0 0 0,0 2 0,37 12 0,-20-4 0,0-1 0,41 5 0,125 26 0,-148-35 0,42 10 0,74 17 0,-9-1 0,26 14 0,-152-39 0,2-1 0,50 2 0,25 5 0,-92-10 0,0 0 0,0 1 0,34 14 0,14 3 0,-31-11-1365,-26-8-5461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1T16:13:02.406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0 0 24575,'794'0'0,"-771"1"0,30 6 0,-31-4 0,33 1 0,28-5 0,95 2 0,-118 5 0,-33-2 0,29 0 0,-24-3 0,54 8 0,27 6 0,-79-12 0,58-2 0,-62-2 0,0 2 0,52 6 0,-26-1-1365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1T16:44:34.45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0 24575,'3'1'0,"-1"-1"0,1 1 0,-1-1 0,0 1 0,1 0 0,-1 0 0,0 0 0,1 0 0,-1 0 0,0 0 0,3 3 0,25 22 0,-12-10 0,39 28 0,-27-23 0,-2 1 0,0 2 0,46 52 0,-8 8 0,-37-45 0,50 49 0,-52-59 0,113 114 0,-113-108 0,3 3 0,-1-3 300,-25-29-508,0 0 0,1 0 0,-1-1 0,1 0-1,0 0 1,1 0 0,10 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1T16:44:35.527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1163 0 24575,'-166'90'78,"42"-21"-487,93-53 294,-370 204 561,332-182-446,40-24 0,-47 33 0,36-19 0,-2-3 0,-89 40 0,118-59 164,8-5-334,1 0 1,0 1-1,0 0 0,1 0 0,-1 0 0,0 0 0,1 1 0,-6 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16:41:58.2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1 957 24575,'36'34'0,"-16"-15"0,31 36 0,-38-37 0,13 25 0,5 8 0,8 6 0,-14-17 0,-24-40 0,-1 2 0,1-2 0,0 1 0,-1 1 0,1-2 0,0 1 0,1 1 0,-2-1 0,0-1 0,1 0 0,-1 0 0,0 0 0,0 0 0,0 0 0,0 0 0,0 0 0,1 0 0,-1 0 0,0 0 0,0 0 0,0 0 0,0 0 0,0 0 0,0 0 0,0 0 0,0 0 0,1 0 0,-1 0 0,0 0 0,0 0 0,0 0 0,0 0 0,0 0 0,1 0 0,-1 0 0,0-1 0,3-5 0,1-46 0,0 7 0,2 7 0,1 1 0,2 1 0,25-64 0,127-229-1745,-42 94 488,-20 14 216,-38 72 4215,-58 144-3000,-1-1-1,1 1 1,0 1 0,4-7 0,-5 9-1539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3T15:32:30.8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1,'73'0,"-16"0,-4 0,-6 0,16 0,-5 0,-3 0,-5 0,5 0,-10 0,10 0,-5 0,0 0,6 0,-7 0,7 0,-5 0,5 4,-1 2,-4 0,-1-2,-2 1,-4-4,-1 3,5 1,-10 0,23 0,-25 3,24-7,-21 7,10-7,0 8,1-8,-1 7,0-6,-5 6,4-7,-10 7,4-7,0 7,-4-6,10 2,-10 0,10-3,-5 7,1-7,4 4,-5-5,1 4,4-3,-11 3,11-4,-10 0,10 0,-10 0,4 4,-5-3,-1 3,0-4,1 0,-1 0,1 0,-6 0,4 0,-8 0,8 0,-9 0,9 0,-8 0,8 0,-4 0,6 0,-6 0,4 0,-3 0,-1 0,4 0,-8 0,3 0,-5 0,5 0,-4 0,10 0,-5 0,0 0,4 0,-8 0,3 0,-5 0,5 4,-4-3,5 7,-6-7,0 2,0 1,0-3,0 6,0-6,0 3,-4-4,-2 3,1-2,-4 3,4-4,0 0,0 3,5-2,0 3,0-4,0 0,6 0,-5 0,4 4,0-3,-3 2,8-3,-9 0,9 0,2 0,1 0,4 0,-5 0,5 0,-4 0,4 0,-6 0,1 0,5 0,-4 0,4 0,-5 0,-1 0,0 0,-4 0,3 0,-4 0,6 0,-6 0,4 0,-8 0,-1 0,-2 0,-4 0,1 0,-1 0,-5 0,0 0,5 0,-4 0,4 0,-2 0,-6 0,8-3,-9 3,6-4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1:47:23.6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1 957 24575,'36'34'0,"-16"-15"0,31 36 0,-38-37 0,13 25 0,5 8 0,8 6 0,-14-17 0,-24-40 0,-1 2 0,1-2 0,0 1 0,-1 1 0,1-2 0,0 1 0,1 1 0,-2-1 0,0-1 0,1 0 0,-1 0 0,0 0 0,0 0 0,0 0 0,0 0 0,0 0 0,1 0 0,-1 0 0,0 0 0,0 0 0,0 0 0,0 0 0,0 0 0,0 0 0,0 0 0,0 0 0,1 0 0,-1 0 0,0 0 0,0 0 0,0 0 0,0 0 0,0 0 0,1 0 0,-1 0 0,0-1 0,3-5 0,1-46 0,0 7 0,2 7 0,1 1 0,2 1 0,25-64 0,127-229-1745,-42 94 488,-20 14 216,-38 72 4215,-58 144-3000,-1-1-1,1 1 1,0 1 0,4-7 0,-5 9-1539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1:48:50.3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1269 24575,'51'-41'-112,"-46"36"3,144-155-999,-57 41 1108,7-8 0,-36 49-454,48-56-605,-68 87 935,88-105-580,89-97 2793,-202 230-2079,54-56 509,2 21 512,-69 51-1023,-1 1-684,4-1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1:48:50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24575,'3'2'0,"0"1"0,-1-1 0,4 6 0,-1-2 0,67 86-1686,-14-17 453,167 182-4196,-149-187 4238,-16-16 1250,-5-1-59,63 63 0,-28-10 0,-2 12 0,-74-99 0,60 78 758,1-10 3816,-32-38-1300,-23-25-2400,26 27-874,-39-44-1365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4:28:08.1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1 957 24575,'36'34'0,"-16"-15"0,31 36 0,-38-37 0,13 25 0,5 8 0,8 6 0,-14-17 0,-24-40 0,-1 2 0,1-2 0,0 1 0,-1 1 0,1-2 0,0 1 0,1 1 0,-2-1 0,0-1 0,1 0 0,-1 0 0,0 0 0,0 0 0,0 0 0,0 0 0,0 0 0,1 0 0,-1 0 0,0 0 0,0 0 0,0 0 0,0 0 0,0 0 0,0 0 0,0 0 0,0 0 0,1 0 0,-1 0 0,0 0 0,0 0 0,0 0 0,0 0 0,0 0 0,1 0 0,-1 0 0,0-1 0,3-5 0,1-46 0,0 7 0,2 7 0,1 1 0,2 1 0,25-64 0,127-229-1745,-42 94 488,-20 14 216,-38 72 4215,-58 144-3000,-1-1-1,1 1 1,0 1 0,4-7 0,-5 9-1539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3T15:32:33.4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20,'86'0,"-4"0,-11 0,-18 0,22 0,0 0,1 0,9 0,-27 0,18 0,-27 0,41 0,-46 0,38 0,-29 0,18 0,-7 0,-1 0,1 0,-7 0,5 0,-5 0,1-4,-3 3,-6-4,-5 5,4 0,-4 0,-1 0,5-4,-10 3,10-4,-10 5,4 0,-6 0,-4 0,3 0,-9 0,9 0,-3 0,-1 0,4 0,-8 0,8 0,-9 0,9 0,-8 0,-2 0,-1 0,-3 0,0 0,3 0,-8 0,8 0,-3 0,-1 4,4-3,-7 2,7-3,-4 4,1-3,3 2,-8 1,8-3,-7 2,7-3,-8 0,4 0,-5 0,0 0,0 0,1 3,-1-2,0 3,0-4,1 0,3 0,-2 0,-1 0,5 0,-8 0,5 0,3 0,-11 0,11 0,-3 0,-1 0,1 0,-3 0,-1 0,5 0,-3 0,1 0,-2 3,1-2,5 2,-8-3,4 0,-3 0,2 0,1 0,2 0,-7 0,8 0,-8 14,6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3T15:32:35.4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1,'59'0,"6"0,-42 0,18 0,-15 0,4 0,0 0,-3 0,3 0,-5 0,0 0,-4 0,3 0,-4 0,10 0,-3 0,8 0,-4 0,1 0,-2 0,0 0,-4 0,0 0,-6 0,-1 0,2 0,0 0,3 0,-4 0,5 0,1 0,-1 0,0 0,-5 0,0 0,0 0,-4 0,4 0,-1 0,-2 0,2 0,-4 3,5-2,-4 2,4-3,0 0,-4 0,3 4,1-3,-4 2,8-3,-7 0,2 0,1 0,-4 0,4 0,-5 0,0 0,1 0,-1 0,0 0,3 0,-1 0,5 0,-5 0,2 0,-4 0,1 0,-1 0,0 0,5 0,-4 0,4 0,-5 0,0 0,0 0,1 0,5 0,-8 0,8 0,-10 0,7 0,-2 0,6 0,-10 0,9 0,-10 0,7 0,-1 0,-3 0,3 0,0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3T15:32:38.2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10,'66'0,"7"0,-1 0,15 0,11 0,-46 0,3 0,25 0,-1 0,12 0,-23 0,-2 0,2 0,6 0,-23 0,-1 0,27 0,11 0,-10 0,-6 0,-11 0,30 0,-27 0,18 0,10 0,-41-4,2 3,1 1,10-4,32 4,-36 0,8 0,-17 0,13 0,0 0,-7 0,-1 0,-1 0,-10 0,10 0,-17 4,9-3,-9 3,4 0,-5-3,-6 3,-1-4,-9 0,3 0,-8 0,4 0,-2 0,-2 3,3-2,-4 3,0-4,0 0,1 0,-1 0,0 0,0 0,4 3,-3-2,2 2,-3-3,1 0,-1 4,0-4,0 4,2-1,-2-2,10 5,-7-5,9 3,-11-4,8 0,-8 0,8 0,-7 0,2 0,-4 0,4 0,-4 0,3 0,-2 0,-1 0,1 0,-3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3T15:32:41.0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24,'57'0,"2"0,-34 0,33 0,-30 0,33 0,5 0,-11 0,6 0,-20 0,3 0,-5 0,15 0,-16 0,10 0,2 0,1 0,11 0,-5 0,0 0,-7 0,4 0,5 0,6 0,6-5,-7 4,14-4,-23 5,21 0,-2 0,-4 0,10 0,5 0,-34 0,33 0,-33 0,7 0,4 0,-11 0,4 0,16 0,-28 0,31 0,-33 0,21 0,-12 0,6 0,-7 0,1 0,-1 0,-5 0,3 0,10 0,-10 0,21 0,-9 0,13 0,-12 0,8 0,-16 0,11 0,8 5,9-4,-12 9,24-9,-24 8,0-7,-1 7,-15-8,11 9,-5-9,-3 8,-5-8,-1 3,0-4,-5 5,4-4,-5 7,7-7,-7 7,5-7,-4 3,-1-4,-1 5,-5-4,-1 3,1-4,-1 0,1 0,-1 0,-5 0,5 0,-10 0,4 0,-5 0,0 0,0 0,-4 0,3 0,2 0,0 0,4 0,-5 0,0 0,0 0,0 0,0 0,1 0,-1 0,0 0,5 0,-4 0,9 0,-8 0,8 0,-9 0,4 0,-5-4,0 3,-4-3,-1 4,-5 0,5 0,-4-3,4 2,-5-3,0 4,0 0,1 0,-1 0,0 0,0 0,4-3,-3 2,2-2,2 3,-4 0,3 0,1 0,-4-4,4 3,0-6,-4 6,4-6,-5 6,4-6,2 2,0-3,3 4,2-4,0 7,4-7,-5 3,0 1,-4-3,3 6,-8-3,0 1,-5-1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3T15:32:43.8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1 115,'66'0,"14"0,-6 0,-23 0,1 0,32 0,-33 0,1 0,1 0,-1 0,42 0,2 0,-32 0,-8 0,-1 0,-4 0,5 0,14 0,-21 0,20 0,-19 0,7 0,1 0,4-5,-11 4,25-4,-15 0,11 4,5-4,-9 0,19-1,-7 0,-1-4,1 3,-1-4,8 5,-5-5,-8 10,-24-4,1-1,21 5,19-6,-22 3,12 3,-24-4,-3 4,-1 2,-2-1,34 0,-13 0,-11 0,16 0,-20 0,6 0,1 0,0 0,-7 0,-1 0,-7 0,0 0,0 0,1 0,-7 0,5 0,-4 0,5 0,-5 0,4 0,-11 0,11 0,-10 0,4 0,-5 0,-1 0,-4 0,3 0,-4 0,11 0,-4 0,4 0,-5 0,-1 0,1 0,5 0,-4 0,4 0,-6 0,1 0,-1 0,6 0,-4 0,10 0,-4 0,-1 4,5-3,-10 3,10-4,-10 4,10-3,-10 3,9-4,-9 4,4-3,-5 7,-1-3,-4 0,-2 3,0-3,-8 3,12 1,-12-1,8-3,-5 2,0-2,0 0,0 2,1-6,-6 6,4-6,-7 6,2-6,1 6,-4-6,8 2,-3 1,4-3,0 6,5-6,-4 3,4-4,-4 0,-1 0,0 0,0 0,0 0,5 0,-4 0,4 0,1 0,-5 4,4-3,-5 2,5-3,-4 0,5 0,-1 0,-4 0,4 0,-5 0,5 0,-8 0,7 0,-12 0,2 0,-3 0,-1 0,2 0,-1 0,1 0,-4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3T15:32:45.8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0,'81'0,"8"0,8 0,-39 0,0 0,1 0,0 0,4 0,-2 0,-8 0,2 0,19 0,0 0,-20 0,-1 0,22 0,-1 0,25 0,-43 0,1 0,1 0,0 0,1 0,0 0,4 0,-1 0,-4 0,-1 0,-3 0,0 0,3 0,-1 0,35 0,-39 0,0 0,37 0,8 0,-8 0,6 0,2 0,2 0,-46 3,-1-1,24 0,8 3,-18 0,6-4,-8 4,-8-5,-7 0,-5 0,-2 0,-10 0,3 0,-4 0,6 0,-1 0,6 0,-4 0,4 0,-5 0,-1 0,1 0,-6 0,4 0,-9 0,10 0,-5 0,5 0,1 0,-1 0,-4 0,3 0,-9 0,4 0,-5 0,1 0,-6 0,4 0,-7 0,7 0,-4 0,5 0,0 0,0 0,0 0,1 0,-6 0,4 0,-7 0,7 0,-8 0,3 0,-3 0,3 0,-2 0,2 0,-3 0,3 0,-6 0,5 0,-3 0,0 0,3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3T15:32:48.0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49,'79'0,"-3"0,-12 0,7 0,1 0,7 0,-18 0,1 0,36 0,-29 0,2 0,-13 0,1 0,25 0,1 0,-21 0,1 0,32 0,1 0,-21 0,0 0,15 0,0 0,-5 0,-2 0,-1 0,-2 0,-11 0,-4 0,-13 0,-1 0,23 0,-5 0,-7 0,8 0,2 0,-2 0,-20 0,1 0,26 0,1 0,-20 0,15 0,-22 0,18 0,-14 0,-1 0,-13 0,-1 0,0 0,-9 0,14 0,-14 0,15 0,-11 0,11 0,-10 0,10 0,-10 0,4 0,-10 0,3 0,-4 0,0 0,5 0,-5 0,0 0,5 0,1-5,1 4,4-7,0 7,2-3,-1 0,5 3,-4-4,5 5,-6 0,12 0,-10 0,10-4,-5 3,-1-3,7 4,-5 0,11 0,-11-5,11 4,-12-3,12 4,-11 0,5 0,14 0,-26 0,30 0,-34 0,22 0,-11 0,5 0,-7 0,1 0,-1 0,-6 0,5 0,-10 0,10 0,-10 0,4 0,-5 0,-1 0,-5 0,0 0,-6 0,0 0,-5 0,0 0,-5 0,0 0,1 0,-1 0,3 0,1 0,-3 0,1 0,-3 0,2 0,1 0,-3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lang="en-GB"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6" name="Google Shape;4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33D46D18-543C-EFB2-5B66-DCE4DF0BC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69145FD5-4229-5DC6-3E1D-AEF0873081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5D049021-6192-02DE-2131-8842D665C7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0997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AF82E86C-1AE1-E00A-16E0-AAF1268FB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4D7270A6-5D1E-8108-00CF-100145F365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CBFEAF07-8979-B776-5164-11B5087F03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8569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CFD04373-CC52-BD08-BA0C-473D9B67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C36D0F98-9BA8-F8CB-BE08-9EAFCB0CCB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90188DFC-058C-864C-C874-5D9554EF58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134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>
          <a:extLst>
            <a:ext uri="{FF2B5EF4-FFF2-40B4-BE49-F238E27FC236}">
              <a16:creationId xmlns:a16="http://schemas.microsoft.com/office/drawing/2014/main" id="{1745D550-7CD5-90A5-5C40-9006C684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01:notes">
            <a:extLst>
              <a:ext uri="{FF2B5EF4-FFF2-40B4-BE49-F238E27FC236}">
                <a16:creationId xmlns:a16="http://schemas.microsoft.com/office/drawing/2014/main" id="{E387BF25-FBD3-13B5-A3BD-A0E7DFDCBF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Ziel ist es, dass eine Klasse möglichst eigenständig entworfen wird und auf Objektinvarianten (e.g. keine Minutenzahl &gt; 59) aufmerksam gemacht wird</a:t>
            </a:r>
            <a:endParaRPr/>
          </a:p>
        </p:txBody>
      </p:sp>
      <p:sp>
        <p:nvSpPr>
          <p:cNvPr id="2282" name="Google Shape;2282;p101:notes">
            <a:extLst>
              <a:ext uri="{FF2B5EF4-FFF2-40B4-BE49-F238E27FC236}">
                <a16:creationId xmlns:a16="http://schemas.microsoft.com/office/drawing/2014/main" id="{85FC576B-653D-42E4-DB15-29F3A9A242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7606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96DB0-E2BB-BA25-7895-B4267664D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C3DF81-202D-6D97-053A-1EA4D895CC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2CBC71-8B8D-E93D-5569-7F76216C4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erst </a:t>
            </a:r>
            <a:r>
              <a:rPr lang="de-DE" dirty="0" err="1"/>
              <a:t>compile</a:t>
            </a:r>
            <a:r>
              <a:rPr lang="de-DE" dirty="0"/>
              <a:t>-fehler, weil das vor der eigentlichen </a:t>
            </a:r>
            <a:r>
              <a:rPr lang="de-DE" dirty="0" err="1"/>
              <a:t>Runtime</a:t>
            </a:r>
            <a:r>
              <a:rPr lang="de-DE" dirty="0"/>
              <a:t> passiert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Compiler-Brille wurde von meinem TA eingeführt und ist sehr passend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Wenn wir uns also </a:t>
            </a:r>
            <a:r>
              <a:rPr lang="de-DE" dirty="0" err="1"/>
              <a:t>typenkompatibilität</a:t>
            </a:r>
            <a:r>
              <a:rPr lang="de-DE" dirty="0"/>
              <a:t> anschauen, schauen wir mit der </a:t>
            </a:r>
            <a:r>
              <a:rPr lang="de-DE" dirty="0" err="1"/>
              <a:t>brille</a:t>
            </a:r>
            <a:r>
              <a:rPr lang="de-DE" dirty="0"/>
              <a:t>, ob alle </a:t>
            </a:r>
            <a:r>
              <a:rPr lang="de-DE" dirty="0" err="1"/>
              <a:t>types</a:t>
            </a:r>
            <a:r>
              <a:rPr lang="de-DE" dirty="0"/>
              <a:t> und </a:t>
            </a:r>
            <a:r>
              <a:rPr lang="de-DE" dirty="0" err="1"/>
              <a:t>operationen</a:t>
            </a:r>
            <a:r>
              <a:rPr lang="de-DE" dirty="0"/>
              <a:t> zwischen </a:t>
            </a:r>
            <a:r>
              <a:rPr lang="de-DE" dirty="0" err="1"/>
              <a:t>types</a:t>
            </a:r>
            <a:r>
              <a:rPr lang="de-DE" dirty="0"/>
              <a:t> richtig angewendet werden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dann </a:t>
            </a:r>
            <a:r>
              <a:rPr lang="de-DE" dirty="0" err="1"/>
              <a:t>syntax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	klammern, </a:t>
            </a:r>
            <a:r>
              <a:rPr lang="de-DE" dirty="0" err="1"/>
              <a:t>semikolons</a:t>
            </a:r>
            <a:r>
              <a:rPr lang="de-DE" dirty="0"/>
              <a:t> richtig gesetzt. rufen wir </a:t>
            </a:r>
            <a:r>
              <a:rPr lang="de-DE" dirty="0" err="1"/>
              <a:t>funktionen</a:t>
            </a:r>
            <a:r>
              <a:rPr lang="de-DE" dirty="0"/>
              <a:t> mit der richtigen </a:t>
            </a:r>
            <a:r>
              <a:rPr lang="de-DE" dirty="0" err="1"/>
              <a:t>anzahl</a:t>
            </a:r>
            <a:r>
              <a:rPr lang="de-DE" dirty="0"/>
              <a:t> an </a:t>
            </a:r>
            <a:r>
              <a:rPr lang="de-DE" dirty="0" err="1"/>
              <a:t>parametern</a:t>
            </a:r>
            <a:r>
              <a:rPr lang="de-DE" dirty="0"/>
              <a:t> auf </a:t>
            </a:r>
            <a:r>
              <a:rPr lang="de-DE" dirty="0" err="1"/>
              <a:t>usw</a:t>
            </a:r>
            <a:r>
              <a:rPr lang="de-DE" dirty="0"/>
              <a:t> (</a:t>
            </a:r>
            <a:r>
              <a:rPr lang="de-DE" dirty="0" err="1"/>
              <a:t>beispiel</a:t>
            </a:r>
            <a:r>
              <a:rPr lang="de-DE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finden wir etwas, was den </a:t>
            </a:r>
            <a:r>
              <a:rPr lang="de-DE" dirty="0" err="1"/>
              <a:t>compiler</a:t>
            </a:r>
            <a:r>
              <a:rPr lang="de-DE" dirty="0"/>
              <a:t> stört, ist es IMMER ein </a:t>
            </a:r>
            <a:r>
              <a:rPr lang="de-DE" dirty="0" err="1"/>
              <a:t>compiler</a:t>
            </a:r>
            <a:r>
              <a:rPr lang="de-DE" dirty="0"/>
              <a:t> </a:t>
            </a:r>
            <a:r>
              <a:rPr lang="de-DE" dirty="0" err="1"/>
              <a:t>fehler</a:t>
            </a:r>
            <a:r>
              <a:rPr lang="de-DE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FE161-CDB3-6A7B-15EF-BA201F13BC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278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8E80A-2B28-5A9F-434B-0E300E182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A6F228-B4BA-E3BE-1E0E-6408A67531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3138E-E172-0975-E986-C7D280971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Exceptions</a:t>
            </a:r>
            <a:r>
              <a:rPr lang="de-DE" dirty="0"/>
              <a:t> werden zur </a:t>
            </a:r>
            <a:r>
              <a:rPr lang="de-DE" dirty="0" err="1"/>
              <a:t>runtime</a:t>
            </a:r>
            <a:r>
              <a:rPr lang="de-DE" dirty="0"/>
              <a:t> auftreten, können also nur auftreten, wenn der Compiler keine Probleme gemeldet hat.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grundsätzlich sind </a:t>
            </a:r>
            <a:r>
              <a:rPr lang="de-DE" dirty="0" err="1"/>
              <a:t>exceptions</a:t>
            </a:r>
            <a:r>
              <a:rPr lang="de-DE" dirty="0"/>
              <a:t> </a:t>
            </a:r>
            <a:r>
              <a:rPr lang="de-DE" dirty="0" err="1"/>
              <a:t>logikfehler</a:t>
            </a:r>
            <a:r>
              <a:rPr lang="de-DE" dirty="0"/>
              <a:t>, die erst auftreten, wenn ein </a:t>
            </a:r>
            <a:r>
              <a:rPr lang="de-DE" dirty="0" err="1"/>
              <a:t>programm</a:t>
            </a:r>
            <a:r>
              <a:rPr lang="de-DE" dirty="0"/>
              <a:t> einen bestimmten </a:t>
            </a:r>
            <a:r>
              <a:rPr lang="de-DE" dirty="0" err="1"/>
              <a:t>befehl</a:t>
            </a:r>
            <a:r>
              <a:rPr lang="de-DE" dirty="0"/>
              <a:t> ausführt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liste durchgehen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ADEF2-5C0B-0F7A-2EA2-855793B14D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8040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85297-0116-813C-7AAA-4B4E1BA06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9D3BC3-D575-069E-E65D-C0D82FABF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00067-DCF1-1321-B641-5E9B11600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Exceptions</a:t>
            </a:r>
            <a:r>
              <a:rPr lang="de-DE" dirty="0"/>
              <a:t> sind dafür da, die Logischen Enden eines Programms zu spezifizieren, wir können im vergleich zu </a:t>
            </a:r>
            <a:r>
              <a:rPr lang="de-DE" dirty="0" err="1"/>
              <a:t>compiler</a:t>
            </a:r>
            <a:r>
              <a:rPr lang="de-DE" dirty="0"/>
              <a:t> </a:t>
            </a:r>
            <a:r>
              <a:rPr lang="de-DE" dirty="0" err="1"/>
              <a:t>fehlern</a:t>
            </a:r>
            <a:r>
              <a:rPr lang="de-DE" dirty="0"/>
              <a:t> uns neue selbst schreiben und beliebige </a:t>
            </a:r>
            <a:r>
              <a:rPr lang="de-DE" dirty="0" err="1"/>
              <a:t>exceptions</a:t>
            </a:r>
            <a:r>
              <a:rPr lang="de-DE" dirty="0"/>
              <a:t>, für beliebiges verhalten, selbst werfen.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EE12D-46CD-47E8-2E25-00C32AE16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126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88859-B0EC-5E3A-AFDE-A18D2F542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239965-AD73-973B-5ADC-C86DBE480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D5B025-A014-C721-55E7-39A64AB1C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5ED8E-D599-B9D6-7B0B-EA045FEA8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296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7B24-A797-4AB1-1EAC-B93F6EEEF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3857C8-E52F-A271-3E5C-0C755896EE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127F00-8924-6770-2B6A-61E9B8A14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dieses Problem </a:t>
            </a:r>
            <a:r>
              <a:rPr lang="en-GB" dirty="0" err="1"/>
              <a:t>sehen</a:t>
            </a:r>
            <a:r>
              <a:rPr lang="en-GB" dirty="0"/>
              <a:t> </a:t>
            </a:r>
            <a:r>
              <a:rPr lang="en-GB" dirty="0" err="1"/>
              <a:t>können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nach</a:t>
            </a:r>
            <a:r>
              <a:rPr lang="en-GB" dirty="0"/>
              <a:t> </a:t>
            </a:r>
            <a:r>
              <a:rPr lang="en-GB" dirty="0" err="1"/>
              <a:t>prinzip</a:t>
            </a:r>
            <a:r>
              <a:rPr lang="en-GB" dirty="0"/>
              <a:t> </a:t>
            </a:r>
            <a:r>
              <a:rPr lang="en-GB" dirty="0" err="1"/>
              <a:t>gehen</a:t>
            </a:r>
            <a:endParaRPr lang="en-GB" dirty="0"/>
          </a:p>
          <a:p>
            <a:endParaRPr lang="en-GB" dirty="0"/>
          </a:p>
          <a:p>
            <a:r>
              <a:rPr lang="en-GB" dirty="0"/>
              <a:t>Compile-Fehler -&gt; Exception -&gt;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CCC7D-FC8B-72FA-AD7E-322842769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177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174F-E377-45E8-8B63-B2EC3CDF5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F64A5C-F7AD-A098-8DFE-154BACCB08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B489C-E19B-4E2D-180A-40DF58E21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Compiler Brille:</a:t>
            </a:r>
          </a:p>
          <a:p>
            <a:r>
              <a:rPr lang="en-GB" dirty="0"/>
              <a:t>Compiler </a:t>
            </a:r>
            <a:r>
              <a:rPr lang="en-GB" dirty="0" err="1"/>
              <a:t>sieht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die </a:t>
            </a:r>
            <a:r>
              <a:rPr lang="en-GB" dirty="0" err="1"/>
              <a:t>tatsächlichen</a:t>
            </a:r>
            <a:r>
              <a:rPr lang="en-GB" dirty="0"/>
              <a:t> types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alle </a:t>
            </a:r>
            <a:r>
              <a:rPr lang="en-GB" dirty="0" err="1"/>
              <a:t>operationen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kompatibel</a:t>
            </a:r>
            <a:endParaRPr lang="en-GB" dirty="0"/>
          </a:p>
          <a:p>
            <a:r>
              <a:rPr lang="en-GB" dirty="0"/>
              <a:t>syntax </a:t>
            </a:r>
            <a:r>
              <a:rPr lang="en-GB" dirty="0" err="1"/>
              <a:t>ist</a:t>
            </a:r>
            <a:r>
              <a:rPr lang="en-GB" dirty="0"/>
              <a:t> gut</a:t>
            </a:r>
          </a:p>
          <a:p>
            <a:endParaRPr lang="en-GB" dirty="0"/>
          </a:p>
          <a:p>
            <a:r>
              <a:rPr lang="en-GB" dirty="0"/>
              <a:t>compiler </a:t>
            </a:r>
            <a:r>
              <a:rPr lang="en-GB" dirty="0" err="1"/>
              <a:t>ist</a:t>
            </a:r>
            <a:r>
              <a:rPr lang="en-GB" dirty="0"/>
              <a:t> happy :)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88A07-1064-B321-2D13-1CBCDB833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8441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0367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6289D-0E06-A14C-C0E0-C544AE69F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6F2A2D-30D8-0EC2-0019-FD2E407333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913646-7E6D-1766-42D5-8FD6F5389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können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null </a:t>
            </a:r>
            <a:r>
              <a:rPr lang="en-GB" dirty="0" err="1"/>
              <a:t>teilen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würde</a:t>
            </a:r>
            <a:r>
              <a:rPr lang="en-GB" dirty="0"/>
              <a:t> also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ArithmeticException</a:t>
            </a:r>
            <a:r>
              <a:rPr lang="en-GB" dirty="0"/>
              <a:t> </a:t>
            </a:r>
            <a:r>
              <a:rPr lang="en-GB" dirty="0" err="1"/>
              <a:t>geworfen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SOBALD </a:t>
            </a: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beim</a:t>
            </a:r>
            <a:r>
              <a:rPr lang="en-GB" dirty="0"/>
              <a:t> (b/a &gt; 1) </a:t>
            </a:r>
            <a:r>
              <a:rPr lang="en-GB" dirty="0" err="1"/>
              <a:t>ankommen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wird</a:t>
            </a:r>
            <a:r>
              <a:rPr lang="en-GB" dirty="0"/>
              <a:t> es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, </a:t>
            </a:r>
            <a:r>
              <a:rPr lang="en-GB" dirty="0" err="1"/>
              <a:t>weil</a:t>
            </a:r>
            <a:r>
              <a:rPr lang="en-GB" dirty="0"/>
              <a:t> das a &gt; 0 </a:t>
            </a:r>
            <a:r>
              <a:rPr lang="en-GB" dirty="0" err="1"/>
              <a:t>falsch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und die </a:t>
            </a:r>
            <a:r>
              <a:rPr lang="en-GB" dirty="0" err="1"/>
              <a:t>bedingung</a:t>
            </a:r>
            <a:r>
              <a:rPr lang="en-GB" dirty="0"/>
              <a:t> </a:t>
            </a:r>
            <a:r>
              <a:rPr lang="en-GB" dirty="0" err="1"/>
              <a:t>kurzschließt</a:t>
            </a:r>
            <a:r>
              <a:rPr lang="en-GB" dirty="0"/>
              <a:t>. </a:t>
            </a:r>
            <a:r>
              <a:rPr lang="en-GB" dirty="0" err="1"/>
              <a:t>dadurch</a:t>
            </a:r>
            <a:r>
              <a:rPr lang="en-GB" dirty="0"/>
              <a:t> </a:t>
            </a:r>
            <a:r>
              <a:rPr lang="en-GB" dirty="0" err="1"/>
              <a:t>dass</a:t>
            </a:r>
            <a:r>
              <a:rPr lang="en-GB" dirty="0"/>
              <a:t> das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ausgeführt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, </a:t>
            </a:r>
            <a:r>
              <a:rPr lang="en-GB" dirty="0" err="1"/>
              <a:t>kann</a:t>
            </a:r>
            <a:r>
              <a:rPr lang="en-GB" dirty="0"/>
              <a:t> also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keine</a:t>
            </a:r>
            <a:r>
              <a:rPr lang="en-GB" dirty="0"/>
              <a:t> exception </a:t>
            </a:r>
            <a:r>
              <a:rPr lang="en-GB" dirty="0" err="1"/>
              <a:t>geworfen</a:t>
            </a:r>
            <a:r>
              <a:rPr lang="en-GB" dirty="0"/>
              <a:t> </a:t>
            </a:r>
            <a:r>
              <a:rPr lang="en-GB" dirty="0" err="1"/>
              <a:t>werden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3EEA8-0A85-1E6E-B927-13BB8002C1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5142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BBA74-A218-B7B7-DD98-07C448996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1236D-06AC-1529-3E30-F848558713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12E467-9757-7F58-2F43-CC408AF66A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ohne</a:t>
            </a:r>
            <a:r>
              <a:rPr lang="en-GB" dirty="0"/>
              <a:t> short circuiting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C6D0D-9D17-F198-B1EE-4B1237C5A7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7408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CF1BA-14F2-EC06-0A1F-AE2DF460C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260EE8-F350-ECAE-297C-38453C710A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115418-598E-9527-35C1-E8FD0AB8F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Compile Fehler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E55EC-68FD-6E50-C35A-38A1A4CB3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6541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F571A-C8F8-55D1-CD45-FC7E20109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706DB7-DB91-80EA-5795-0DD3505415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2CC904-46B3-1C19-6AC4-60221B9A7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Compile Fehler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8B9D3-63C0-2215-0BDD-04540C1C93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945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7A959-A7CB-A753-DBAD-C599B946B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4CEB51-9C49-4CD1-2EFE-A1A4A3E78E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6BC74-732F-9EE0-3483-18194BDF2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9B57B-480E-F439-BA18-B0B2047492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508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64841-491D-EE37-F703-C1B6B6A1F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B08043-3C89-C3C8-6DA6-968FAC611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DB368C-323B-10C5-78AC-C24B0BB1B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F4049-B98C-CF25-54F5-19C1B945D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614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6B42B-3FBF-7EED-7A37-0849F54D3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5B41E1-5E9E-15AD-81FC-8275A7FB75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963F2C-335A-90E8-92E7-9E313E531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76385-7394-B530-FBC1-75DDCBE247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7859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DCEA0-5C50-5D7E-2798-BA9AD4ECA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CFE3A5-F7A4-508E-4627-F5F16712F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218408-AE8D-17C7-1C1D-7B598EADA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C833B-48DD-5BE2-040E-C4078F483D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16388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1AC1B-100D-0188-FC06-9947F22FE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C395E9-7C8D-E784-1F75-D04AD561E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9C6513-1990-BE60-1A15-07D2799F3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8B59B-C4D0-E374-27E3-8623FB6CF3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2803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D42C4-190F-98D7-8603-D5A172712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D033EA-EBBE-895D-4E30-A8FB8D256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5CFCFE-0E71-6A68-6830-C8DFA7C02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771CB-1967-EA1B-2E6F-C04DF510D2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543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>
          <a:extLst>
            <a:ext uri="{FF2B5EF4-FFF2-40B4-BE49-F238E27FC236}">
              <a16:creationId xmlns:a16="http://schemas.microsoft.com/office/drawing/2014/main" id="{5DA76548-0568-C23F-6ED8-059C521F1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01:notes">
            <a:extLst>
              <a:ext uri="{FF2B5EF4-FFF2-40B4-BE49-F238E27FC236}">
                <a16:creationId xmlns:a16="http://schemas.microsoft.com/office/drawing/2014/main" id="{E6E90DAB-7090-A7F3-32F8-08A3B94844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Ziel ist es, dass eine Klasse möglichst eigenständig entworfen wird und auf Objektinvarianten (e.g. keine Minutenzahl &gt; 59) aufmerksam gemacht wird</a:t>
            </a:r>
            <a:endParaRPr/>
          </a:p>
        </p:txBody>
      </p:sp>
      <p:sp>
        <p:nvSpPr>
          <p:cNvPr id="2282" name="Google Shape;2282;p101:notes">
            <a:extLst>
              <a:ext uri="{FF2B5EF4-FFF2-40B4-BE49-F238E27FC236}">
                <a16:creationId xmlns:a16="http://schemas.microsoft.com/office/drawing/2014/main" id="{54263CDA-EA95-7695-6672-27C5FDE47D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61508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>
          <a:extLst>
            <a:ext uri="{FF2B5EF4-FFF2-40B4-BE49-F238E27FC236}">
              <a16:creationId xmlns:a16="http://schemas.microsoft.com/office/drawing/2014/main" id="{CC6FFA97-FF31-B5E3-221F-4BB22C375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17:notes">
            <a:extLst>
              <a:ext uri="{FF2B5EF4-FFF2-40B4-BE49-F238E27FC236}">
                <a16:creationId xmlns:a16="http://schemas.microsoft.com/office/drawing/2014/main" id="{6CE5D783-FB65-2F9B-E9BE-B1A5A931DB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117:notes">
            <a:extLst>
              <a:ext uri="{FF2B5EF4-FFF2-40B4-BE49-F238E27FC236}">
                <a16:creationId xmlns:a16="http://schemas.microsoft.com/office/drawing/2014/main" id="{B149B59C-62F9-60E8-573D-9D9E99741E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48779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425E5-7D9C-F168-6F98-1675683EE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A3A2BD-7AFF-9449-7A92-1EEF32173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B2357-EAC8-6024-AC66-9CFB965F7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D656A-F1D0-873A-F10C-8848632DD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EF65AF-4DC6-437D-9673-955242BDFCC5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46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58788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tabLst/>
              <a:defRPr/>
            </a:pPr>
            <a:fld id="{00000000-1234-1234-1234-123412341234}" type="slidenum">
              <a:rPr kumimoji="0" lang="en-GB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  <a:tabLst/>
                <a:defRPr/>
              </a:pPr>
              <a:t>47</a:t>
            </a:fld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78758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A8628-F1D9-8FA8-D6C6-6C61C0801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C969B5-5F7D-3E04-1AA4-37B253328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727D5E-8658-7C5C-1426-1847F18C7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7AD8C-6A4D-6AD5-0478-A585B8E32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EF65AF-4DC6-437D-9673-955242BDFCC5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48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99980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89929-B947-E932-9E45-DC253B654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CF612-475A-E1AA-5558-CE2CC131B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1C050-F827-71F2-099B-0C4B5396D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F2163-E873-B4ED-F7DE-CEE482074F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F65AF-4DC6-437D-9673-955242BDF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71733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12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236A5CA6-9014-A440-F85C-06A6A1245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88728FFF-EE0C-C03D-A14F-1AA0CDA6CC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A6179159-58D1-E95A-7E27-50D9EBA018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88454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8EBB9DC3-87B5-D701-7ED9-8F85402DB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E323854D-F2FD-25E3-B710-2924FC543F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2114A760-711D-BAEF-16DF-6CCE93A0DB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63696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2395BCCA-8156-B7E5-58BA-38EF6F0D6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E3562039-3468-633A-FE76-4563439765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8D549001-EA94-AE3E-EDC0-1938280D30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808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319BCF85-81D1-9D9C-E0BD-03AA5B54F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516C37FB-986F-5271-AB5E-135AF40643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CD3AB085-A885-4194-E3C6-479E2FCDC1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84974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C481EBA4-1E1B-5BC0-576B-0EF0A55D1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E3B1CF83-E09E-D2C8-2B99-F86836DBC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2954FCC1-0EDF-F55D-478B-0D598E1CC4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93660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F2D6F2D6-F0BF-64F9-F30C-248604AA3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74312FA7-F101-E445-1900-11E0FFCD7F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F8BC821F-A9D3-7CC8-2212-D3956DC77C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26382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D563F947-A25C-9AB7-37B3-EA213310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A436EB56-71FB-B17B-2DB5-2177F3B66D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F10F11AD-80AC-A3FC-CA89-32B5FD9103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3675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C6CDACC1-1481-806D-D7C9-2E6E9E8CA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96362A5C-DA22-BA6F-3576-8CA36DE1F5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A06F631A-1B67-DD00-86A2-9C8037F573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27710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D0F25D7A-2255-6583-E854-1B0230C3E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87D0375C-D7BF-8E86-AECF-2171B0F070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4E12A857-9F7F-AE3A-422D-12E4C0479E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46301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C15CDB6F-AAF6-3F19-2F6B-1A4CA766F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F13E2359-211B-2193-5B9B-EB288C32BB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FD5510B4-811D-0052-1E2D-0236124F56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8072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FB9C86C0-7686-9D31-5967-5CE193C1C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39193EED-8216-6146-0187-66D6255BB7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ACD877C9-5E6A-4818-1835-7AD37F5C87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51709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1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F2B59805-5C40-9584-B5FF-5DF27871E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166AAEFD-F2CC-E53A-C583-660CB0D217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17FB544A-AF9C-E378-1B01-C949A200F2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6380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A945CE5D-F82E-DB40-5126-3876DC478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8B98C214-C548-BB4F-FC5B-6BF5ABEC44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D4383209-78E3-455C-C5B2-25263F8047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8005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B6E16553-1906-C131-7624-AA286DF54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8CBBF028-4339-CC1F-5F38-54464C2CC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870BED9B-593D-AD45-6A17-778FBDBAB1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26782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40B354C4-B61C-B3CA-A732-27BAB27F3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71511B88-C45B-73B2-C909-640BB9E249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5651B15F-CF21-9321-00A5-D3BFE5D800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16234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33240C92-A282-5428-D0BF-DABBE487F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C48255CA-CB45-1442-8799-0698643E05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C637F8E0-53DF-EAE5-D196-3E672687A5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5610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C1E48A84-2FE8-C521-E07B-D2F0B26AA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C1A82C0C-8BC8-DD2A-79D5-82DE4C0FC0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76F6786A-C0A4-0885-7089-78C911DA00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5893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2D321370-DB91-695B-F304-0A326054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ABACA401-60CD-44E6-BB8A-4E2BE44D97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09CECBA1-ECF7-63BC-D3FB-C4668F643D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1204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E84F36B2-ED3F-37E5-E3E9-0D1FE89E3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4D1AF22B-6D8A-F773-0281-DFC49512C4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B1F7E7B0-A5D4-0B4E-5D73-45CB0CD939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8984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>
          <a:extLst>
            <a:ext uri="{FF2B5EF4-FFF2-40B4-BE49-F238E27FC236}">
              <a16:creationId xmlns:a16="http://schemas.microsoft.com/office/drawing/2014/main" id="{000E1DE9-5726-B7E4-35C9-D443FEB4A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18:notes">
            <a:extLst>
              <a:ext uri="{FF2B5EF4-FFF2-40B4-BE49-F238E27FC236}">
                <a16:creationId xmlns:a16="http://schemas.microsoft.com/office/drawing/2014/main" id="{6D75CF0C-7F84-60F5-06B6-5FCDDD6605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18:notes">
            <a:extLst>
              <a:ext uri="{FF2B5EF4-FFF2-40B4-BE49-F238E27FC236}">
                <a16:creationId xmlns:a16="http://schemas.microsoft.com/office/drawing/2014/main" id="{8B8571A5-553E-3E3C-830E-FB8A222127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0319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4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2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3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body" idx="4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5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6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body" idx="3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6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7"/>
          <p:cNvSpPr txBox="1">
            <a:spLocks noGrp="1"/>
          </p:cNvSpPr>
          <p:nvPr>
            <p:ph type="body" idx="2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8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8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4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9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9"/>
          <p:cNvSpPr txBox="1">
            <a:spLocks noGrp="1"/>
          </p:cNvSpPr>
          <p:nvPr>
            <p:ph type="body" idx="2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9"/>
          <p:cNvSpPr txBox="1">
            <a:spLocks noGrp="1"/>
          </p:cNvSpPr>
          <p:nvPr>
            <p:ph type="body" idx="3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body" idx="4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9"/>
          <p:cNvSpPr txBox="1">
            <a:spLocks noGrp="1"/>
          </p:cNvSpPr>
          <p:nvPr>
            <p:ph type="body" idx="5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9"/>
          <p:cNvSpPr txBox="1">
            <a:spLocks noGrp="1"/>
          </p:cNvSpPr>
          <p:nvPr>
            <p:ph type="body" idx="6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9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strike="noStrik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1597819"/>
            <a:ext cx="7772400" cy="1102519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2914650"/>
            <a:ext cx="7086600" cy="1314450"/>
          </a:xfr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subtitle</a:t>
            </a:r>
            <a:r>
              <a:rPr lang="de-CH" noProof="0" dirty="0"/>
              <a:t>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C4A7-AFC5-4ADC-BA92-D1897BC71866}" type="datetime1">
              <a:rPr lang="de-CH" noProof="0" smtClean="0"/>
              <a:pPr/>
              <a:t>04.12.24</a:t>
            </a:fld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‹#›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279720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defRPr/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2000"/>
            </a:lvl2pPr>
            <a:lvl3pPr marL="1143000" indent="-228600">
              <a:buClr>
                <a:schemeClr val="accent2"/>
              </a:buClr>
              <a:buFont typeface="Wingdings" pitchFamily="2" charset="2"/>
              <a:buChar char="§"/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</a:lstStyle>
          <a:p>
            <a:pPr lvl="0"/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styles</a:t>
            </a:r>
            <a:endParaRPr lang="de-CH" noProof="0" dirty="0"/>
          </a:p>
          <a:p>
            <a:pPr lvl="1"/>
            <a:r>
              <a:rPr lang="de-CH" noProof="0" dirty="0"/>
              <a:t>Second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2"/>
            <a:r>
              <a:rPr lang="de-CH" noProof="0" dirty="0"/>
              <a:t>Third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3"/>
            <a:r>
              <a:rPr lang="de-CH" noProof="0" dirty="0" err="1"/>
              <a:t>Fourth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  <a:p>
            <a:pPr lvl="4"/>
            <a:r>
              <a:rPr lang="de-CH" noProof="0" dirty="0" err="1"/>
              <a:t>Fifth</a:t>
            </a:r>
            <a:r>
              <a:rPr lang="de-CH" noProof="0" dirty="0"/>
              <a:t> </a:t>
            </a:r>
            <a:r>
              <a:rPr lang="de-CH" noProof="0" dirty="0" err="1"/>
              <a:t>level</a:t>
            </a:r>
            <a:endParaRPr lang="de-CH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9753-799D-4D17-BD29-C3F93DDA1C56}" type="datetime1">
              <a:rPr lang="de-CH" noProof="0" smtClean="0"/>
              <a:pPr/>
              <a:t>04.12.24</a:t>
            </a:fld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‹#›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8330272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4E6BD-AC9D-4B17-B7ED-2FEF9FD44CBD}" type="datetime1">
              <a:rPr lang="en-US" smtClean="0"/>
              <a:pPr/>
              <a:t>12/4/24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7887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C4D5-97A3-4FE8-961A-91067F07586F}" type="datetime1">
              <a:rPr lang="en-US" smtClean="0"/>
              <a:pPr/>
              <a:t>12/4/24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894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8E094-0BC7-4596-AC8D-4FA64050C201}" type="datetime1">
              <a:rPr lang="en-US" smtClean="0"/>
              <a:pPr/>
              <a:t>12/4/24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0906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3B8AA-3922-4186-A99E-2770D12C3180}" type="datetime1">
              <a:rPr lang="en-US" smtClean="0"/>
              <a:pPr/>
              <a:t>12/4/24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746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D224-AD7A-48CF-953F-54CC74C22AEB}" type="datetime1">
              <a:rPr lang="en-US" smtClean="0"/>
              <a:pPr/>
              <a:t>12/4/24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4014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buClr>
                <a:schemeClr val="accent2"/>
              </a:buClr>
              <a:defRPr sz="1200"/>
            </a:lvl4pPr>
            <a:lvl5pPr>
              <a:buClr>
                <a:schemeClr val="accent2"/>
              </a:buClr>
              <a:defRPr sz="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9961C-149A-4855-8EA5-14CDEC5C2E75}" type="datetime1">
              <a:rPr lang="en-US" smtClean="0"/>
              <a:pPr/>
              <a:t>12/4/24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6236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E3256-7FE7-408A-A1A1-0C31FFE74BA6}" type="datetime1">
              <a:rPr lang="en-US" smtClean="0"/>
              <a:pPr/>
              <a:t>12/4/24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864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EB586-DF65-4930-A689-040614F8EA4B}" type="datetime1">
              <a:rPr lang="en-US" smtClean="0"/>
              <a:pPr/>
              <a:t>12/4/24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0307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54DA-E650-41E6-816C-059E3AE44C42}" type="datetime1">
              <a:rPr lang="en-US" smtClean="0"/>
              <a:pPr/>
              <a:t>12/4/24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877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8957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100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subTitle" idx="1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3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body" idx="2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3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body" idx="2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rgbClr val="8C95AA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95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noProof="0" dirty="0"/>
              <a:t>Click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styles</a:t>
            </a:r>
            <a:endParaRPr lang="de-CH" dirty="0"/>
          </a:p>
          <a:p>
            <a:pPr lvl="1"/>
            <a:r>
              <a:rPr lang="de-CH" dirty="0"/>
              <a:t>Second </a:t>
            </a:r>
            <a:r>
              <a:rPr lang="de-CH" dirty="0" err="1"/>
              <a:t>level</a:t>
            </a:r>
            <a:endParaRPr lang="de-CH" dirty="0"/>
          </a:p>
          <a:p>
            <a:pPr lvl="2"/>
            <a:r>
              <a:rPr lang="de-CH" dirty="0"/>
              <a:t>Third </a:t>
            </a:r>
            <a:r>
              <a:rPr lang="de-CH" dirty="0" err="1"/>
              <a:t>level</a:t>
            </a:r>
            <a:endParaRPr lang="de-CH" dirty="0"/>
          </a:p>
          <a:p>
            <a:pPr lvl="3"/>
            <a:r>
              <a:rPr lang="de-CH" dirty="0" err="1"/>
              <a:t>Fourth</a:t>
            </a:r>
            <a:r>
              <a:rPr lang="de-CH" dirty="0"/>
              <a:t> </a:t>
            </a:r>
            <a:r>
              <a:rPr lang="de-CH" dirty="0" err="1"/>
              <a:t>level</a:t>
            </a:r>
            <a:endParaRPr lang="de-CH" dirty="0"/>
          </a:p>
          <a:p>
            <a:pPr lvl="4"/>
            <a:r>
              <a:rPr lang="de-CH" dirty="0" err="1"/>
              <a:t>Fifth</a:t>
            </a:r>
            <a:r>
              <a:rPr lang="de-CH" dirty="0"/>
              <a:t> </a:t>
            </a:r>
            <a:r>
              <a:rPr lang="de-CH" dirty="0" err="1"/>
              <a:t>level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4872C-3E40-4D34-8BCC-9F294DACC404}" type="datetime1">
              <a:rPr lang="de-CH" smtClean="0"/>
              <a:pPr/>
              <a:t>04.12.24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0854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300"/>
        </a:spcBef>
        <a:spcAft>
          <a:spcPts val="3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7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12.png"/><Relationship Id="rId21" Type="http://schemas.openxmlformats.org/officeDocument/2006/relationships/image" Target="../media/image21.png"/><Relationship Id="rId7" Type="http://schemas.openxmlformats.org/officeDocument/2006/relationships/image" Target="../media/image14.png"/><Relationship Id="rId12" Type="http://schemas.openxmlformats.org/officeDocument/2006/relationships/customXml" Target="../ink/ink5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2" Type="http://schemas.openxmlformats.org/officeDocument/2006/relationships/image" Target="../media/image11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2.xml"/><Relationship Id="rId11" Type="http://schemas.openxmlformats.org/officeDocument/2006/relationships/image" Target="../media/image16.png"/><Relationship Id="rId24" Type="http://schemas.openxmlformats.org/officeDocument/2006/relationships/customXml" Target="../ink/ink11.xml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20.png"/><Relationship Id="rId4" Type="http://schemas.openxmlformats.org/officeDocument/2006/relationships/customXml" Target="../ink/ink1.xml"/><Relationship Id="rId9" Type="http://schemas.openxmlformats.org/officeDocument/2006/relationships/image" Target="../media/image15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71.png"/><Relationship Id="rId5" Type="http://schemas.openxmlformats.org/officeDocument/2006/relationships/image" Target="../media/image29.jpg"/><Relationship Id="rId10" Type="http://schemas.openxmlformats.org/officeDocument/2006/relationships/customXml" Target="../ink/ink15.xml"/><Relationship Id="rId4" Type="http://schemas.openxmlformats.org/officeDocument/2006/relationships/image" Target="../media/image28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customXml" Target="../ink/ink18.xml"/><Relationship Id="rId5" Type="http://schemas.openxmlformats.org/officeDocument/2006/relationships/image" Target="../media/image29.jpg"/><Relationship Id="rId10" Type="http://schemas.openxmlformats.org/officeDocument/2006/relationships/image" Target="../media/image100.png"/><Relationship Id="rId4" Type="http://schemas.openxmlformats.org/officeDocument/2006/relationships/image" Target="../media/image28.png"/><Relationship Id="rId9" Type="http://schemas.openxmlformats.org/officeDocument/2006/relationships/customXml" Target="../ink/ink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6" Type="http://schemas.openxmlformats.org/officeDocument/2006/relationships/customXml" Target="../ink/ink21.xml"/><Relationship Id="rId11" Type="http://schemas.openxmlformats.org/officeDocument/2006/relationships/customXml" Target="../ink/ink23.xml"/><Relationship Id="rId5" Type="http://schemas.openxmlformats.org/officeDocument/2006/relationships/customXml" Target="../ink/ink20.xml"/><Relationship Id="rId10" Type="http://schemas.openxmlformats.org/officeDocument/2006/relationships/image" Target="../media/image70.png"/><Relationship Id="rId4" Type="http://schemas.openxmlformats.org/officeDocument/2006/relationships/image" Target="../media/image140.png"/><Relationship Id="rId9" Type="http://schemas.openxmlformats.org/officeDocument/2006/relationships/customXml" Target="../ink/ink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/>
          <p:nvPr/>
        </p:nvSpPr>
        <p:spPr>
          <a:xfrm>
            <a:off x="468000" y="1127520"/>
            <a:ext cx="7992360" cy="313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tabLst/>
              <a:defRPr/>
            </a:pPr>
            <a:r>
              <a:rPr kumimoji="0" lang="en-GB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252-0027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tabLst/>
              <a:defRPr/>
            </a:pPr>
            <a:r>
              <a:rPr kumimoji="0" lang="en-GB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Einführung</a:t>
            </a:r>
            <a:r>
              <a:rPr kumimoji="0" lang="en-GB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in die </a:t>
            </a:r>
            <a:r>
              <a:rPr kumimoji="0" lang="en-GB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Programmierung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Übungen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tabLst/>
              <a:defRPr/>
            </a:pPr>
            <a:r>
              <a:rPr kumimoji="0" lang="en-GB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Woche</a:t>
            </a:r>
            <a:r>
              <a:rPr kumimoji="0" lang="en-GB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11: Interfaces und Exceptions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66"/>
          <p:cNvSpPr/>
          <p:nvPr/>
        </p:nvSpPr>
        <p:spPr>
          <a:xfrm>
            <a:off x="467640" y="3723840"/>
            <a:ext cx="626436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Timo Baumberger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Departement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GB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Informatik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ETH Zürich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person sitting on a bench&#10;&#10;Description automatically generated">
            <a:extLst>
              <a:ext uri="{FF2B5EF4-FFF2-40B4-BE49-F238E27FC236}">
                <a16:creationId xmlns:a16="http://schemas.microsoft.com/office/drawing/2014/main" id="{F83062D7-CEC2-368B-5199-AB9D1C800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137" y="0"/>
            <a:ext cx="2251863" cy="27821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FD604F-5D6E-77FB-5C6F-296F98A2F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EBD57-51ED-0417-5199-B5EAB9F5C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70634"/>
            <a:ext cx="7772400" cy="340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54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79209E-81A4-45EB-C3FE-58A262E0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B9C327-D59A-ACFA-1059-4103E61F1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49261"/>
            <a:ext cx="7772400" cy="20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89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>
          <a:extLst>
            <a:ext uri="{FF2B5EF4-FFF2-40B4-BE49-F238E27FC236}">
              <a16:creationId xmlns:a16="http://schemas.microsoft.com/office/drawing/2014/main" id="{413761AB-4415-8C5F-2159-C1E3FF0F8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66">
            <a:extLst>
              <a:ext uri="{FF2B5EF4-FFF2-40B4-BE49-F238E27FC236}">
                <a16:creationId xmlns:a16="http://schemas.microsoft.com/office/drawing/2014/main" id="{FF65A32C-73F0-42B0-F7F7-6DE2C7E6A61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Interfaces</a:t>
            </a:r>
            <a:endParaRPr lang="en-GB"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2007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4122A-F4E7-3C63-EC2F-3C1155FD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Interfaces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0A136-90DF-CD04-E095-447A1FFD8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13</a:t>
            </a:fld>
            <a:endParaRPr lang="de-CH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D8B707-7177-DAC0-E4D7-DDBDFCC39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78521"/>
            <a:ext cx="3759200" cy="215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F2AFD6-4DDF-46FE-E396-C9D8E0AF0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80557"/>
            <a:ext cx="7772400" cy="12844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01F43D4-7FAD-B334-350C-B5E45B7BE86B}"/>
                  </a:ext>
                </a:extLst>
              </p14:cNvPr>
              <p14:cNvContentPartPr/>
              <p14:nvPr/>
            </p14:nvContentPartPr>
            <p14:xfrm>
              <a:off x="651088" y="1416619"/>
              <a:ext cx="2040120" cy="44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01F43D4-7FAD-B334-350C-B5E45B7BE8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448" y="1308619"/>
                <a:ext cx="214776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B966EF1-EE7F-2AD3-3A48-B8223DB7DF7A}"/>
                  </a:ext>
                </a:extLst>
              </p14:cNvPr>
              <p14:cNvContentPartPr/>
              <p14:nvPr/>
            </p14:nvContentPartPr>
            <p14:xfrm>
              <a:off x="535528" y="1925299"/>
              <a:ext cx="2009520" cy="75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B966EF1-EE7F-2AD3-3A48-B8223DB7DF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888" y="1817659"/>
                <a:ext cx="211716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9BDF7DE-96C0-CBE2-160F-4123A9997307}"/>
                  </a:ext>
                </a:extLst>
              </p14:cNvPr>
              <p14:cNvContentPartPr/>
              <p14:nvPr/>
            </p14:nvContentPartPr>
            <p14:xfrm>
              <a:off x="776728" y="2116819"/>
              <a:ext cx="1269360" cy="25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9BDF7DE-96C0-CBE2-160F-4123A99973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3088" y="2008819"/>
                <a:ext cx="137700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7BC12F7-413D-9288-6549-A1C6EA45462A}"/>
                  </a:ext>
                </a:extLst>
              </p14:cNvPr>
              <p14:cNvContentPartPr/>
              <p14:nvPr/>
            </p14:nvContentPartPr>
            <p14:xfrm>
              <a:off x="2261008" y="2145979"/>
              <a:ext cx="713520" cy="5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7BC12F7-413D-9288-6549-A1C6EA45462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07008" y="2038339"/>
                <a:ext cx="8211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3967466-5BC4-E4AF-3896-D0A2FBA8416A}"/>
                  </a:ext>
                </a:extLst>
              </p14:cNvPr>
              <p14:cNvContentPartPr/>
              <p14:nvPr/>
            </p14:nvContentPartPr>
            <p14:xfrm>
              <a:off x="447328" y="3002779"/>
              <a:ext cx="1334160" cy="20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3967466-5BC4-E4AF-3896-D0A2FBA8416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3688" y="2895139"/>
                <a:ext cx="14418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2674E12-DA24-D596-2252-00E32731ACAB}"/>
                  </a:ext>
                </a:extLst>
              </p14:cNvPr>
              <p14:cNvContentPartPr/>
              <p14:nvPr/>
            </p14:nvContentPartPr>
            <p14:xfrm>
              <a:off x="952768" y="3224899"/>
              <a:ext cx="2355840" cy="41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2674E12-DA24-D596-2252-00E32731ACA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9128" y="3116899"/>
                <a:ext cx="246348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37FA0BE-02AD-BE95-ED66-3743B74CE1A3}"/>
                  </a:ext>
                </a:extLst>
              </p14:cNvPr>
              <p14:cNvContentPartPr/>
              <p14:nvPr/>
            </p14:nvContentPartPr>
            <p14:xfrm>
              <a:off x="397288" y="3511459"/>
              <a:ext cx="2571480" cy="58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37FA0BE-02AD-BE95-ED66-3743B74CE1A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3648" y="3403459"/>
                <a:ext cx="267912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9C00F85-0FA4-998B-A12C-D388BBA98639}"/>
                  </a:ext>
                </a:extLst>
              </p14:cNvPr>
              <p14:cNvContentPartPr/>
              <p14:nvPr/>
            </p14:nvContentPartPr>
            <p14:xfrm>
              <a:off x="667648" y="3808459"/>
              <a:ext cx="1743840" cy="8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9C00F85-0FA4-998B-A12C-D388BBA9863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3648" y="3700459"/>
                <a:ext cx="18514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7D67831-2B9C-8D44-1854-9BF8B4B42178}"/>
                  </a:ext>
                </a:extLst>
              </p14:cNvPr>
              <p14:cNvContentPartPr/>
              <p14:nvPr/>
            </p14:nvContentPartPr>
            <p14:xfrm>
              <a:off x="675208" y="4001779"/>
              <a:ext cx="2382840" cy="17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7D67831-2B9C-8D44-1854-9BF8B4B4217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1568" y="3894139"/>
                <a:ext cx="24904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2556D9D-89C8-6E74-BD89-B9BE07C8EE08}"/>
                  </a:ext>
                </a:extLst>
              </p14:cNvPr>
              <p14:cNvContentPartPr/>
              <p14:nvPr/>
            </p14:nvContentPartPr>
            <p14:xfrm>
              <a:off x="6934888" y="2146699"/>
              <a:ext cx="8546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2556D9D-89C8-6E74-BD89-B9BE07C8EE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80888" y="2038699"/>
                <a:ext cx="962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F477837-61EB-619C-2340-7EAFD3E15CCC}"/>
                  </a:ext>
                </a:extLst>
              </p14:cNvPr>
              <p14:cNvContentPartPr/>
              <p14:nvPr/>
            </p14:nvContentPartPr>
            <p14:xfrm>
              <a:off x="5339728" y="2097379"/>
              <a:ext cx="1375200" cy="67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F477837-61EB-619C-2340-7EAFD3E15CC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85728" y="1989379"/>
                <a:ext cx="14828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F4F4985-ED4B-AC79-C86D-27D5AD1D76CF}"/>
                  </a:ext>
                </a:extLst>
              </p14:cNvPr>
              <p14:cNvContentPartPr/>
              <p14:nvPr/>
            </p14:nvContentPartPr>
            <p14:xfrm>
              <a:off x="3069928" y="2133379"/>
              <a:ext cx="738720" cy="26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F4F4985-ED4B-AC79-C86D-27D5AD1D76C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16288" y="2025379"/>
                <a:ext cx="8463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7DCDB5C-35B4-EBBA-1BE6-1DFE6D007A98}"/>
                  </a:ext>
                </a:extLst>
              </p14:cNvPr>
              <p14:cNvContentPartPr/>
              <p14:nvPr/>
            </p14:nvContentPartPr>
            <p14:xfrm>
              <a:off x="-120032" y="-173861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7DCDB5C-35B4-EBBA-1BE6-1DFE6D007A9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-126152" y="-179981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97C5F2C-AC51-30B6-8B64-504501996A21}"/>
              </a:ext>
            </a:extLst>
          </p:cNvPr>
          <p:cNvSpPr txBox="1"/>
          <p:nvPr/>
        </p:nvSpPr>
        <p:spPr>
          <a:xfrm>
            <a:off x="4764505" y="2868328"/>
            <a:ext cx="2730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Können von anderen Interfaces </a:t>
            </a:r>
          </a:p>
        </p:txBody>
      </p:sp>
    </p:spTree>
    <p:extLst>
      <p:ext uri="{BB962C8B-B14F-4D97-AF65-F5344CB8AC3E}">
        <p14:creationId xmlns:p14="http://schemas.microsoft.com/office/powerpoint/2010/main" val="4285847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C663B-988C-BFA6-B209-748D2992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03EAA-97E0-BFD1-D9CF-63E270F9C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081" y="0"/>
            <a:ext cx="61498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7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5B143940-C184-C536-980C-7622826F1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DDAE3828-75C1-E6F2-5F11-338F50257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DE762B20-111A-7E29-D308-A021774553F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Klassen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Neural Network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A472A006-7FD6-0CF2-1520-D62868936D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15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6A928E-6386-A7CA-B962-9F750D9067A6}"/>
              </a:ext>
            </a:extLst>
          </p:cNvPr>
          <p:cNvGrpSpPr/>
          <p:nvPr/>
        </p:nvGrpSpPr>
        <p:grpSpPr>
          <a:xfrm>
            <a:off x="417399" y="1369494"/>
            <a:ext cx="4017336" cy="2996333"/>
            <a:chOff x="2758114" y="1535749"/>
            <a:chExt cx="4017336" cy="2996333"/>
          </a:xfrm>
        </p:grpSpPr>
        <p:pic>
          <p:nvPicPr>
            <p:cNvPr id="3" name="Picture 2" descr="A blue grid with dots and lines&#10;&#10;Description automatically generated">
              <a:extLst>
                <a:ext uri="{FF2B5EF4-FFF2-40B4-BE49-F238E27FC236}">
                  <a16:creationId xmlns:a16="http://schemas.microsoft.com/office/drawing/2014/main" id="{FF8E927D-FD37-DFDB-0807-35594CD6E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1165" y="2069624"/>
              <a:ext cx="1161669" cy="6532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B89A40-8123-6222-25A3-9B0D9DF4F2C4}"/>
                </a:ext>
              </a:extLst>
            </p:cNvPr>
            <p:cNvSpPr txBox="1"/>
            <p:nvPr/>
          </p:nvSpPr>
          <p:spPr>
            <a:xfrm>
              <a:off x="4181507" y="1535749"/>
              <a:ext cx="78098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nsolas" panose="020B0609020204030204" pitchFamily="49" charset="0"/>
                </a:rPr>
                <a:t>Object</a:t>
              </a:r>
              <a:endParaRPr lang="en-CH" b="1" dirty="0">
                <a:latin typeface="Consolas" panose="020B0609020204030204" pitchFamily="49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ABE38F0-D555-85C0-B4A7-E98672BF4697}"/>
                </a:ext>
              </a:extLst>
            </p:cNvPr>
            <p:cNvCxnSpPr>
              <a:stCxn id="4" idx="2"/>
              <a:endCxn id="3" idx="0"/>
            </p:cNvCxnSpPr>
            <p:nvPr/>
          </p:nvCxnSpPr>
          <p:spPr>
            <a:xfrm>
              <a:off x="4571999" y="1843526"/>
              <a:ext cx="1" cy="2260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Picture 12" descr="A diagram of a neural network&#10;&#10;Description automatically generated">
              <a:extLst>
                <a:ext uri="{FF2B5EF4-FFF2-40B4-BE49-F238E27FC236}">
                  <a16:creationId xmlns:a16="http://schemas.microsoft.com/office/drawing/2014/main" id="{F847D9C6-2F86-B0CA-1788-B22F8F9B7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8114" y="2963209"/>
              <a:ext cx="684115" cy="6020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489836-AE34-8577-5BAA-BA6327939B1C}"/>
                </a:ext>
              </a:extLst>
            </p:cNvPr>
            <p:cNvCxnSpPr>
              <a:stCxn id="3" idx="1"/>
              <a:endCxn id="13" idx="0"/>
            </p:cNvCxnSpPr>
            <p:nvPr/>
          </p:nvCxnSpPr>
          <p:spPr>
            <a:xfrm flipH="1">
              <a:off x="3100172" y="2396259"/>
              <a:ext cx="890993" cy="5669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19" descr="A diagram of a network&#10;&#10;Description automatically generated">
              <a:extLst>
                <a:ext uri="{FF2B5EF4-FFF2-40B4-BE49-F238E27FC236}">
                  <a16:creationId xmlns:a16="http://schemas.microsoft.com/office/drawing/2014/main" id="{E1434100-E30D-B452-40A4-7B1FD97DB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0644" y="3070560"/>
              <a:ext cx="1142708" cy="4947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51E4EEB-511E-26E7-85C0-62BD23D971AF}"/>
                </a:ext>
              </a:extLst>
            </p:cNvPr>
            <p:cNvCxnSpPr>
              <a:stCxn id="3" idx="2"/>
              <a:endCxn id="20" idx="0"/>
            </p:cNvCxnSpPr>
            <p:nvPr/>
          </p:nvCxnSpPr>
          <p:spPr>
            <a:xfrm flipH="1">
              <a:off x="4571998" y="2722894"/>
              <a:ext cx="2" cy="3476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32" descr="A diagram of a machine&#10;&#10;Description automatically generated">
              <a:extLst>
                <a:ext uri="{FF2B5EF4-FFF2-40B4-BE49-F238E27FC236}">
                  <a16:creationId xmlns:a16="http://schemas.microsoft.com/office/drawing/2014/main" id="{2BD06885-3895-8FD5-9E4B-ECF22B918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2873" y="3912957"/>
              <a:ext cx="1238250" cy="6191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1233FF-8596-2AC5-8CB3-9E87E85C13FB}"/>
                </a:ext>
              </a:extLst>
            </p:cNvPr>
            <p:cNvCxnSpPr>
              <a:stCxn id="33" idx="0"/>
              <a:endCxn id="20" idx="2"/>
            </p:cNvCxnSpPr>
            <p:nvPr/>
          </p:nvCxnSpPr>
          <p:spPr>
            <a:xfrm flipV="1">
              <a:off x="4571998" y="3565291"/>
              <a:ext cx="0" cy="3476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7" name="Picture 36" descr="A diagram of a network&#10;&#10;Description automatically generated">
              <a:extLst>
                <a:ext uri="{FF2B5EF4-FFF2-40B4-BE49-F238E27FC236}">
                  <a16:creationId xmlns:a16="http://schemas.microsoft.com/office/drawing/2014/main" id="{96BBA8AA-AF5C-D38E-47E7-3746636BE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81650" y="2816575"/>
              <a:ext cx="1193800" cy="8953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012D66-5811-C1F1-5798-60220A632802}"/>
                </a:ext>
              </a:extLst>
            </p:cNvPr>
            <p:cNvCxnSpPr>
              <a:stCxn id="3" idx="3"/>
              <a:endCxn id="37" idx="0"/>
            </p:cNvCxnSpPr>
            <p:nvPr/>
          </p:nvCxnSpPr>
          <p:spPr>
            <a:xfrm>
              <a:off x="5152834" y="2396259"/>
              <a:ext cx="1025716" cy="4203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8A0ED3A-F287-512E-2708-EA5A03AD095A}"/>
              </a:ext>
            </a:extLst>
          </p:cNvPr>
          <p:cNvSpPr txBox="1"/>
          <p:nvPr/>
        </p:nvSpPr>
        <p:spPr>
          <a:xfrm>
            <a:off x="4996873" y="1677271"/>
            <a:ext cx="360217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Was </a:t>
            </a:r>
            <a:r>
              <a:rPr lang="en-GB" b="1" dirty="0" err="1"/>
              <a:t>macht</a:t>
            </a:r>
            <a:r>
              <a:rPr lang="en-GB" b="1" dirty="0"/>
              <a:t> </a:t>
            </a:r>
            <a:r>
              <a:rPr lang="en-GB" b="1" dirty="0" err="1"/>
              <a:t>neuronale</a:t>
            </a:r>
            <a:r>
              <a:rPr lang="en-GB" b="1" dirty="0"/>
              <a:t> </a:t>
            </a:r>
            <a:r>
              <a:rPr lang="en-GB" b="1" dirty="0" err="1"/>
              <a:t>Netzwerke</a:t>
            </a:r>
            <a:r>
              <a:rPr lang="en-GB" b="1" dirty="0"/>
              <a:t> </a:t>
            </a:r>
            <a:r>
              <a:rPr lang="en-GB" b="1" dirty="0" err="1"/>
              <a:t>aus</a:t>
            </a:r>
            <a:r>
              <a:rPr lang="en-GB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Nodes, Layers, Weights,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onsolas" panose="020B0609020204030204" pitchFamily="49" charset="0"/>
              </a:rPr>
              <a:t>train</a:t>
            </a:r>
            <a:r>
              <a:rPr lang="en-GB" b="1" dirty="0"/>
              <a:t>-Methode: </a:t>
            </a:r>
            <a:r>
              <a:rPr lang="en-GB" dirty="0"/>
              <a:t>Mit </a:t>
            </a:r>
            <a:r>
              <a:rPr lang="en-GB" dirty="0" err="1"/>
              <a:t>dieser</a:t>
            </a:r>
            <a:r>
              <a:rPr lang="en-GB" dirty="0"/>
              <a:t> Methode </a:t>
            </a:r>
            <a:r>
              <a:rPr lang="en-GB" dirty="0" err="1"/>
              <a:t>können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das </a:t>
            </a:r>
            <a:r>
              <a:rPr lang="en-GB" dirty="0" err="1"/>
              <a:t>neuronale</a:t>
            </a:r>
            <a:r>
              <a:rPr lang="en-GB" dirty="0"/>
              <a:t> </a:t>
            </a:r>
            <a:r>
              <a:rPr lang="en-GB" dirty="0" err="1"/>
              <a:t>Netzwerk</a:t>
            </a:r>
            <a:r>
              <a:rPr lang="en-GB" dirty="0"/>
              <a:t> </a:t>
            </a:r>
            <a:r>
              <a:rPr lang="en-GB" dirty="0" err="1"/>
              <a:t>trainieren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onsolas" panose="020B0609020204030204" pitchFamily="49" charset="0"/>
              </a:rPr>
              <a:t>predict</a:t>
            </a:r>
            <a:r>
              <a:rPr lang="en-GB" b="1" dirty="0"/>
              <a:t>-Methode:</a:t>
            </a:r>
            <a:r>
              <a:rPr lang="en-GB" dirty="0"/>
              <a:t> Mit </a:t>
            </a:r>
            <a:r>
              <a:rPr lang="en-GB" dirty="0" err="1"/>
              <a:t>dieser</a:t>
            </a:r>
            <a:r>
              <a:rPr lang="en-GB" dirty="0"/>
              <a:t> Methode </a:t>
            </a:r>
            <a:r>
              <a:rPr lang="en-GB" dirty="0" err="1"/>
              <a:t>können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gegeben</a:t>
            </a:r>
            <a:r>
              <a:rPr lang="en-GB" dirty="0"/>
              <a:t> Inputs </a:t>
            </a:r>
            <a:r>
              <a:rPr lang="en-GB" dirty="0" err="1"/>
              <a:t>einen</a:t>
            </a:r>
            <a:r>
              <a:rPr lang="en-GB" dirty="0"/>
              <a:t> Output </a:t>
            </a:r>
            <a:r>
              <a:rPr lang="en-GB" dirty="0" err="1"/>
              <a:t>generieren</a:t>
            </a:r>
            <a:r>
              <a:rPr lang="en-GB" dirty="0"/>
              <a:t>. 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225915-6BC8-95F6-F03F-7BD5DE0DA1E2}"/>
              </a:ext>
            </a:extLst>
          </p:cNvPr>
          <p:cNvSpPr txBox="1"/>
          <p:nvPr/>
        </p:nvSpPr>
        <p:spPr>
          <a:xfrm>
            <a:off x="2104582" y="4540992"/>
            <a:ext cx="49348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 err="1">
                <a:solidFill>
                  <a:srgbClr val="FF0000"/>
                </a:solidFill>
              </a:rPr>
              <a:t>Dafür</a:t>
            </a:r>
            <a:r>
              <a:rPr lang="en-GB" sz="2500" b="1" dirty="0">
                <a:solidFill>
                  <a:srgbClr val="FF0000"/>
                </a:solidFill>
              </a:rPr>
              <a:t> </a:t>
            </a:r>
            <a:r>
              <a:rPr lang="en-GB" sz="2500" b="1" dirty="0" err="1">
                <a:solidFill>
                  <a:srgbClr val="FF0000"/>
                </a:solidFill>
              </a:rPr>
              <a:t>eignet</a:t>
            </a:r>
            <a:r>
              <a:rPr lang="en-GB" sz="2500" b="1" dirty="0">
                <a:solidFill>
                  <a:srgbClr val="FF0000"/>
                </a:solidFill>
              </a:rPr>
              <a:t> </a:t>
            </a:r>
            <a:r>
              <a:rPr lang="en-GB" sz="2500" b="1" dirty="0" err="1">
                <a:solidFill>
                  <a:srgbClr val="FF0000"/>
                </a:solidFill>
              </a:rPr>
              <a:t>sich</a:t>
            </a:r>
            <a:r>
              <a:rPr lang="en-GB" sz="2500" b="1" dirty="0">
                <a:solidFill>
                  <a:srgbClr val="FF0000"/>
                </a:solidFill>
              </a:rPr>
              <a:t> </a:t>
            </a:r>
            <a:r>
              <a:rPr lang="en-GB" sz="2500" b="1" dirty="0" err="1">
                <a:solidFill>
                  <a:srgbClr val="FF0000"/>
                </a:solidFill>
              </a:rPr>
              <a:t>ein</a:t>
            </a:r>
            <a:r>
              <a:rPr lang="en-GB" sz="2500" b="1" dirty="0">
                <a:solidFill>
                  <a:srgbClr val="FF0000"/>
                </a:solidFill>
              </a:rPr>
              <a:t> Interface!</a:t>
            </a:r>
            <a:endParaRPr lang="en-CH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9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A5C92B4D-7952-7676-A76B-737569945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B11EC121-A028-4B76-AFB6-5BDCDDD9C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EEC837F4-C248-3314-F0DF-0E5054A2A8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Interfaces: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Neural Network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0035DE7C-D835-138C-85DF-9AD9F62181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16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435ED3-9828-B2C3-103E-DC60516E1A7A}"/>
              </a:ext>
            </a:extLst>
          </p:cNvPr>
          <p:cNvGrpSpPr/>
          <p:nvPr/>
        </p:nvGrpSpPr>
        <p:grpSpPr>
          <a:xfrm>
            <a:off x="417399" y="1369494"/>
            <a:ext cx="4017336" cy="2996333"/>
            <a:chOff x="2758114" y="1535749"/>
            <a:chExt cx="4017336" cy="2996333"/>
          </a:xfrm>
        </p:grpSpPr>
        <p:pic>
          <p:nvPicPr>
            <p:cNvPr id="3" name="Picture 2" descr="A blue grid with dots and lines&#10;&#10;Description automatically generated">
              <a:extLst>
                <a:ext uri="{FF2B5EF4-FFF2-40B4-BE49-F238E27FC236}">
                  <a16:creationId xmlns:a16="http://schemas.microsoft.com/office/drawing/2014/main" id="{9E8AF620-8E81-CFB9-0E29-694A2A60B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1165" y="2069624"/>
              <a:ext cx="1161669" cy="6532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83FD0E-8372-484B-A33E-24FE28D63930}"/>
                </a:ext>
              </a:extLst>
            </p:cNvPr>
            <p:cNvSpPr txBox="1"/>
            <p:nvPr/>
          </p:nvSpPr>
          <p:spPr>
            <a:xfrm>
              <a:off x="4181507" y="1535749"/>
              <a:ext cx="78098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nsolas" panose="020B0609020204030204" pitchFamily="49" charset="0"/>
                </a:rPr>
                <a:t>Object</a:t>
              </a:r>
              <a:endParaRPr lang="en-CH" b="1" dirty="0">
                <a:latin typeface="Consolas" panose="020B0609020204030204" pitchFamily="49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4EF9A83-195E-9B53-3F7D-6FFC602787BA}"/>
                </a:ext>
              </a:extLst>
            </p:cNvPr>
            <p:cNvCxnSpPr>
              <a:stCxn id="4" idx="2"/>
              <a:endCxn id="3" idx="0"/>
            </p:cNvCxnSpPr>
            <p:nvPr/>
          </p:nvCxnSpPr>
          <p:spPr>
            <a:xfrm>
              <a:off x="4571999" y="1843526"/>
              <a:ext cx="1" cy="2260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Picture 12" descr="A diagram of a neural network&#10;&#10;Description automatically generated">
              <a:extLst>
                <a:ext uri="{FF2B5EF4-FFF2-40B4-BE49-F238E27FC236}">
                  <a16:creationId xmlns:a16="http://schemas.microsoft.com/office/drawing/2014/main" id="{AA9BD53E-80B7-3B39-2D72-E12311011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8114" y="2963209"/>
              <a:ext cx="684115" cy="6020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83BDEDB-2548-DCC1-CE5E-F2C69A106F95}"/>
                </a:ext>
              </a:extLst>
            </p:cNvPr>
            <p:cNvCxnSpPr>
              <a:stCxn id="3" idx="1"/>
              <a:endCxn id="13" idx="0"/>
            </p:cNvCxnSpPr>
            <p:nvPr/>
          </p:nvCxnSpPr>
          <p:spPr>
            <a:xfrm flipH="1">
              <a:off x="3100172" y="2396259"/>
              <a:ext cx="890993" cy="5669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19" descr="A diagram of a network&#10;&#10;Description automatically generated">
              <a:extLst>
                <a:ext uri="{FF2B5EF4-FFF2-40B4-BE49-F238E27FC236}">
                  <a16:creationId xmlns:a16="http://schemas.microsoft.com/office/drawing/2014/main" id="{D9539173-882B-E8DC-556C-9CC907456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0644" y="3070560"/>
              <a:ext cx="1142708" cy="4947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5EA9A77-8581-0133-452D-CF64A4B1747B}"/>
                </a:ext>
              </a:extLst>
            </p:cNvPr>
            <p:cNvCxnSpPr>
              <a:stCxn id="3" idx="2"/>
              <a:endCxn id="20" idx="0"/>
            </p:cNvCxnSpPr>
            <p:nvPr/>
          </p:nvCxnSpPr>
          <p:spPr>
            <a:xfrm flipH="1">
              <a:off x="4571998" y="2722894"/>
              <a:ext cx="2" cy="3476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32" descr="A diagram of a machine&#10;&#10;Description automatically generated">
              <a:extLst>
                <a:ext uri="{FF2B5EF4-FFF2-40B4-BE49-F238E27FC236}">
                  <a16:creationId xmlns:a16="http://schemas.microsoft.com/office/drawing/2014/main" id="{D138FA50-8215-F0FE-3481-E6A059479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2873" y="3912957"/>
              <a:ext cx="1238250" cy="6191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368866-A23B-AAFC-CC65-7175651F3360}"/>
                </a:ext>
              </a:extLst>
            </p:cNvPr>
            <p:cNvCxnSpPr>
              <a:stCxn id="33" idx="0"/>
              <a:endCxn id="20" idx="2"/>
            </p:cNvCxnSpPr>
            <p:nvPr/>
          </p:nvCxnSpPr>
          <p:spPr>
            <a:xfrm flipV="1">
              <a:off x="4571998" y="3565291"/>
              <a:ext cx="0" cy="3476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7" name="Picture 36" descr="A diagram of a network&#10;&#10;Description automatically generated">
              <a:extLst>
                <a:ext uri="{FF2B5EF4-FFF2-40B4-BE49-F238E27FC236}">
                  <a16:creationId xmlns:a16="http://schemas.microsoft.com/office/drawing/2014/main" id="{DA2548B6-48B1-DEC1-31B9-A4D3AAC84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81650" y="2816575"/>
              <a:ext cx="1193800" cy="8953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C97DEE9-04B3-50C3-E117-A3B7251F6D74}"/>
                </a:ext>
              </a:extLst>
            </p:cNvPr>
            <p:cNvCxnSpPr>
              <a:stCxn id="3" idx="3"/>
              <a:endCxn id="37" idx="0"/>
            </p:cNvCxnSpPr>
            <p:nvPr/>
          </p:nvCxnSpPr>
          <p:spPr>
            <a:xfrm>
              <a:off x="5152834" y="2396259"/>
              <a:ext cx="1025716" cy="4203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6C4EAEC-4077-070C-5ADF-D312B1FD246F}"/>
              </a:ext>
            </a:extLst>
          </p:cNvPr>
          <p:cNvSpPr txBox="1"/>
          <p:nvPr/>
        </p:nvSpPr>
        <p:spPr>
          <a:xfrm>
            <a:off x="4996873" y="1677271"/>
            <a:ext cx="36021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Interfaces: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Definieren</a:t>
            </a:r>
            <a:r>
              <a:rPr lang="en-GB" dirty="0"/>
              <a:t> was für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b="1" dirty="0" err="1"/>
              <a:t>Verhalten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haben</a:t>
            </a:r>
            <a:r>
              <a:rPr lang="en-GB" dirty="0"/>
              <a:t> muss, </a:t>
            </a:r>
            <a:r>
              <a:rPr lang="en-GB" dirty="0" err="1"/>
              <a:t>damit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das Interface </a:t>
            </a:r>
            <a:r>
              <a:rPr lang="en-GB" dirty="0" err="1"/>
              <a:t>implementiert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Wie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implementiert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,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b="1" dirty="0" err="1"/>
              <a:t>nicht</a:t>
            </a:r>
            <a:r>
              <a:rPr lang="en-GB" dirty="0"/>
              <a:t> Teil des Interfaces.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Deshalb</a:t>
            </a:r>
            <a:r>
              <a:rPr lang="en-GB" dirty="0"/>
              <a:t> </a:t>
            </a:r>
            <a:r>
              <a:rPr lang="en-GB" dirty="0" err="1"/>
              <a:t>enthalten</a:t>
            </a:r>
            <a:r>
              <a:rPr lang="en-GB" dirty="0"/>
              <a:t> Interfaces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b="1" dirty="0" err="1"/>
              <a:t>keine</a:t>
            </a:r>
            <a:r>
              <a:rPr lang="en-GB" b="1" dirty="0"/>
              <a:t> Attribute </a:t>
            </a:r>
            <a:r>
              <a:rPr lang="en-GB" b="1" dirty="0" err="1"/>
              <a:t>ausser</a:t>
            </a:r>
            <a:r>
              <a:rPr lang="en-GB" b="1" dirty="0"/>
              <a:t> </a:t>
            </a:r>
            <a:r>
              <a:rPr lang="en-GB" b="1" dirty="0" err="1"/>
              <a:t>Konstanten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Jedes</a:t>
            </a:r>
            <a:r>
              <a:rPr lang="en-GB" dirty="0"/>
              <a:t> </a:t>
            </a:r>
            <a:r>
              <a:rPr lang="en-GB" dirty="0" err="1"/>
              <a:t>Attribut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>
                <a:latin typeface="Consolas" panose="020B0609020204030204" pitchFamily="49" charset="0"/>
              </a:rPr>
              <a:t>public</a:t>
            </a:r>
            <a:r>
              <a:rPr lang="en-GB" dirty="0"/>
              <a:t>, </a:t>
            </a:r>
            <a:r>
              <a:rPr lang="en-GB" dirty="0">
                <a:latin typeface="Consolas" panose="020B0609020204030204" pitchFamily="49" charset="0"/>
              </a:rPr>
              <a:t>static</a:t>
            </a:r>
            <a:r>
              <a:rPr lang="en-GB" dirty="0"/>
              <a:t> und </a:t>
            </a:r>
            <a:r>
              <a:rPr lang="en-GB" dirty="0">
                <a:latin typeface="Consolas" panose="020B0609020204030204" pitchFamily="49" charset="0"/>
              </a:rPr>
              <a:t>final</a:t>
            </a:r>
            <a:r>
              <a:rPr lang="en-GB" dirty="0"/>
              <a:t>. 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838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5B617B63-3E1C-FDFE-8DF1-DA77D4E9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C1AD4F58-74F1-A481-C75F-4DE80C9D0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10611595-C5CD-D949-FB7C-D5A5C5E5EA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Interfaces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Neural Network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F79723C9-8A59-AE4D-F30F-79DAF7ED5A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17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886418-2871-A2ED-A27F-92BDDEB28EB1}"/>
              </a:ext>
            </a:extLst>
          </p:cNvPr>
          <p:cNvGrpSpPr/>
          <p:nvPr/>
        </p:nvGrpSpPr>
        <p:grpSpPr>
          <a:xfrm>
            <a:off x="417399" y="1369494"/>
            <a:ext cx="4017336" cy="2996333"/>
            <a:chOff x="2758114" y="1535749"/>
            <a:chExt cx="4017336" cy="2996333"/>
          </a:xfrm>
        </p:grpSpPr>
        <p:pic>
          <p:nvPicPr>
            <p:cNvPr id="3" name="Picture 2" descr="A blue grid with dots and lines&#10;&#10;Description automatically generated">
              <a:extLst>
                <a:ext uri="{FF2B5EF4-FFF2-40B4-BE49-F238E27FC236}">
                  <a16:creationId xmlns:a16="http://schemas.microsoft.com/office/drawing/2014/main" id="{9E59930E-F371-E458-078E-B3993971F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1165" y="2069624"/>
              <a:ext cx="1161669" cy="6532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E5DBDC-6218-A8DD-5FAD-B2345593D83D}"/>
                </a:ext>
              </a:extLst>
            </p:cNvPr>
            <p:cNvSpPr txBox="1"/>
            <p:nvPr/>
          </p:nvSpPr>
          <p:spPr>
            <a:xfrm>
              <a:off x="4181507" y="1535749"/>
              <a:ext cx="78098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nsolas" panose="020B0609020204030204" pitchFamily="49" charset="0"/>
                </a:rPr>
                <a:t>Object</a:t>
              </a:r>
              <a:endParaRPr lang="en-CH" b="1" dirty="0">
                <a:latin typeface="Consolas" panose="020B0609020204030204" pitchFamily="49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70B829-F786-5B13-AD7C-09C6037C65EC}"/>
                </a:ext>
              </a:extLst>
            </p:cNvPr>
            <p:cNvCxnSpPr>
              <a:stCxn id="4" idx="2"/>
              <a:endCxn id="3" idx="0"/>
            </p:cNvCxnSpPr>
            <p:nvPr/>
          </p:nvCxnSpPr>
          <p:spPr>
            <a:xfrm>
              <a:off x="4571999" y="1843526"/>
              <a:ext cx="1" cy="2260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Picture 12" descr="A diagram of a neural network&#10;&#10;Description automatically generated">
              <a:extLst>
                <a:ext uri="{FF2B5EF4-FFF2-40B4-BE49-F238E27FC236}">
                  <a16:creationId xmlns:a16="http://schemas.microsoft.com/office/drawing/2014/main" id="{B406DBA3-18FA-2021-61DF-E20A47B40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8114" y="2963209"/>
              <a:ext cx="684115" cy="6020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1BF5C9-2146-B45B-5E9E-A3FD15A5A2E4}"/>
                </a:ext>
              </a:extLst>
            </p:cNvPr>
            <p:cNvCxnSpPr>
              <a:stCxn id="3" idx="1"/>
              <a:endCxn id="13" idx="0"/>
            </p:cNvCxnSpPr>
            <p:nvPr/>
          </p:nvCxnSpPr>
          <p:spPr>
            <a:xfrm flipH="1">
              <a:off x="3100172" y="2396259"/>
              <a:ext cx="890993" cy="5669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19" descr="A diagram of a network&#10;&#10;Description automatically generated">
              <a:extLst>
                <a:ext uri="{FF2B5EF4-FFF2-40B4-BE49-F238E27FC236}">
                  <a16:creationId xmlns:a16="http://schemas.microsoft.com/office/drawing/2014/main" id="{4BE93A26-B04E-060E-7AD2-98D913469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0644" y="3070560"/>
              <a:ext cx="1142708" cy="4947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194A1FD-FBD2-07B1-E98E-D61E4096A3A7}"/>
                </a:ext>
              </a:extLst>
            </p:cNvPr>
            <p:cNvCxnSpPr>
              <a:stCxn id="3" idx="2"/>
              <a:endCxn id="20" idx="0"/>
            </p:cNvCxnSpPr>
            <p:nvPr/>
          </p:nvCxnSpPr>
          <p:spPr>
            <a:xfrm flipH="1">
              <a:off x="4571998" y="2722894"/>
              <a:ext cx="2" cy="3476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32" descr="A diagram of a machine&#10;&#10;Description automatically generated">
              <a:extLst>
                <a:ext uri="{FF2B5EF4-FFF2-40B4-BE49-F238E27FC236}">
                  <a16:creationId xmlns:a16="http://schemas.microsoft.com/office/drawing/2014/main" id="{3335EF36-12DF-6326-B159-DDA21CA6E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2873" y="3912957"/>
              <a:ext cx="1238250" cy="6191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893844-81E8-9A42-5211-C975EE00BDC4}"/>
                </a:ext>
              </a:extLst>
            </p:cNvPr>
            <p:cNvCxnSpPr>
              <a:stCxn id="33" idx="0"/>
              <a:endCxn id="20" idx="2"/>
            </p:cNvCxnSpPr>
            <p:nvPr/>
          </p:nvCxnSpPr>
          <p:spPr>
            <a:xfrm flipV="1">
              <a:off x="4571998" y="3565291"/>
              <a:ext cx="0" cy="3476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7" name="Picture 36" descr="A diagram of a network&#10;&#10;Description automatically generated">
              <a:extLst>
                <a:ext uri="{FF2B5EF4-FFF2-40B4-BE49-F238E27FC236}">
                  <a16:creationId xmlns:a16="http://schemas.microsoft.com/office/drawing/2014/main" id="{FB1BA8BE-8B78-0AAD-0769-BCA1E3795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81650" y="2816575"/>
              <a:ext cx="1193800" cy="8953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B99C8CA-3334-C02F-E6AD-6E108A09A011}"/>
                </a:ext>
              </a:extLst>
            </p:cNvPr>
            <p:cNvCxnSpPr>
              <a:stCxn id="3" idx="3"/>
              <a:endCxn id="37" idx="0"/>
            </p:cNvCxnSpPr>
            <p:nvPr/>
          </p:nvCxnSpPr>
          <p:spPr>
            <a:xfrm>
              <a:off x="5152834" y="2396259"/>
              <a:ext cx="1025716" cy="4203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A57BDA1-AD5A-D745-695E-477CBE7CD702}"/>
              </a:ext>
            </a:extLst>
          </p:cNvPr>
          <p:cNvSpPr txBox="1"/>
          <p:nvPr/>
        </p:nvSpPr>
        <p:spPr>
          <a:xfrm>
            <a:off x="4996873" y="1677271"/>
            <a:ext cx="360217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 </a:t>
            </a:r>
            <a:r>
              <a:rPr lang="en-GB" dirty="0" err="1"/>
              <a:t>macht</a:t>
            </a:r>
            <a:r>
              <a:rPr lang="en-GB" dirty="0"/>
              <a:t> </a:t>
            </a:r>
            <a:r>
              <a:rPr lang="en-GB" dirty="0" err="1"/>
              <a:t>neuronale</a:t>
            </a:r>
            <a:r>
              <a:rPr lang="en-GB" dirty="0"/>
              <a:t> </a:t>
            </a:r>
            <a:r>
              <a:rPr lang="en-GB" dirty="0" err="1"/>
              <a:t>Netzwerke</a:t>
            </a:r>
            <a:r>
              <a:rPr lang="en-GB" dirty="0"/>
              <a:t> </a:t>
            </a:r>
            <a:r>
              <a:rPr lang="en-GB" dirty="0" err="1"/>
              <a:t>aus</a:t>
            </a:r>
            <a:r>
              <a:rPr lang="en-GB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Nodes, Layers, Weights,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onsolas" panose="020B0609020204030204" pitchFamily="49" charset="0"/>
              </a:rPr>
              <a:t>train</a:t>
            </a:r>
            <a:r>
              <a:rPr lang="en-GB" b="1" dirty="0"/>
              <a:t>-Methode: </a:t>
            </a:r>
            <a:r>
              <a:rPr lang="en-GB" dirty="0"/>
              <a:t>Mit </a:t>
            </a:r>
            <a:r>
              <a:rPr lang="en-GB" dirty="0" err="1"/>
              <a:t>dieser</a:t>
            </a:r>
            <a:r>
              <a:rPr lang="en-GB" dirty="0"/>
              <a:t> Methode </a:t>
            </a:r>
            <a:r>
              <a:rPr lang="en-GB" dirty="0" err="1"/>
              <a:t>können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das </a:t>
            </a:r>
            <a:r>
              <a:rPr lang="en-GB" dirty="0" err="1"/>
              <a:t>neuronale</a:t>
            </a:r>
            <a:r>
              <a:rPr lang="en-GB" dirty="0"/>
              <a:t> </a:t>
            </a:r>
            <a:r>
              <a:rPr lang="en-GB" dirty="0" err="1"/>
              <a:t>Netzwerk</a:t>
            </a:r>
            <a:r>
              <a:rPr lang="en-GB" dirty="0"/>
              <a:t> </a:t>
            </a:r>
            <a:r>
              <a:rPr lang="en-GB" dirty="0" err="1"/>
              <a:t>trainieren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onsolas" panose="020B0609020204030204" pitchFamily="49" charset="0"/>
              </a:rPr>
              <a:t>predict</a:t>
            </a:r>
            <a:r>
              <a:rPr lang="en-GB" b="1" dirty="0"/>
              <a:t>-Methode:</a:t>
            </a:r>
            <a:r>
              <a:rPr lang="en-GB" dirty="0"/>
              <a:t> Mit </a:t>
            </a:r>
            <a:r>
              <a:rPr lang="en-GB" dirty="0" err="1"/>
              <a:t>dieser</a:t>
            </a:r>
            <a:r>
              <a:rPr lang="en-GB" dirty="0"/>
              <a:t> Methode </a:t>
            </a:r>
            <a:r>
              <a:rPr lang="en-GB" dirty="0" err="1"/>
              <a:t>können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gegeben</a:t>
            </a:r>
            <a:r>
              <a:rPr lang="en-GB" dirty="0"/>
              <a:t> Inputs </a:t>
            </a:r>
            <a:r>
              <a:rPr lang="en-GB" dirty="0" err="1"/>
              <a:t>einen</a:t>
            </a:r>
            <a:r>
              <a:rPr lang="en-GB" dirty="0"/>
              <a:t> Output </a:t>
            </a:r>
            <a:r>
              <a:rPr lang="en-GB" dirty="0" err="1"/>
              <a:t>generieren</a:t>
            </a:r>
            <a:r>
              <a:rPr lang="en-GB" dirty="0"/>
              <a:t>. 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832F35-1A8F-FBAB-3CCA-441CBEEED757}"/>
              </a:ext>
            </a:extLst>
          </p:cNvPr>
          <p:cNvGrpSpPr/>
          <p:nvPr/>
        </p:nvGrpSpPr>
        <p:grpSpPr>
          <a:xfrm>
            <a:off x="5348800" y="2011280"/>
            <a:ext cx="2367000" cy="518760"/>
            <a:chOff x="5348800" y="2011280"/>
            <a:chExt cx="2367000" cy="51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F575CE9-5D33-6437-69A8-6AD94F3693C1}"/>
                    </a:ext>
                  </a:extLst>
                </p14:cNvPr>
                <p14:cNvContentPartPr/>
                <p14:nvPr/>
              </p14:nvContentPartPr>
              <p14:xfrm>
                <a:off x="5420080" y="2098760"/>
                <a:ext cx="2295720" cy="431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F575CE9-5D33-6437-69A8-6AD94F3693C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11440" y="2089760"/>
                  <a:ext cx="231336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641B15E-1519-E748-32A6-30FC24A6CA00}"/>
                    </a:ext>
                  </a:extLst>
                </p14:cNvPr>
                <p14:cNvContentPartPr/>
                <p14:nvPr/>
              </p14:nvContentPartPr>
              <p14:xfrm>
                <a:off x="5348800" y="2011280"/>
                <a:ext cx="2367000" cy="441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641B15E-1519-E748-32A6-30FC24A6CA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40160" y="2002640"/>
                  <a:ext cx="2384640" cy="459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6C74845-FE3E-2B66-D6B5-10432E2A40DA}"/>
              </a:ext>
            </a:extLst>
          </p:cNvPr>
          <p:cNvSpPr txBox="1"/>
          <p:nvPr/>
        </p:nvSpPr>
        <p:spPr>
          <a:xfrm>
            <a:off x="7715800" y="1990259"/>
            <a:ext cx="1367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chemeClr val="accent1"/>
                </a:solidFill>
              </a:rPr>
              <a:t>Nicht</a:t>
            </a:r>
            <a:r>
              <a:rPr lang="en-GB" b="1" dirty="0">
                <a:solidFill>
                  <a:schemeClr val="accent1"/>
                </a:solidFill>
              </a:rPr>
              <a:t> Teil des Interface.</a:t>
            </a:r>
            <a:endParaRPr lang="en-CH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09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24993596-2D2E-3014-6EAC-EB58C5A85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9F01629-B2B9-AD91-4354-0621DF138219}"/>
              </a:ext>
            </a:extLst>
          </p:cNvPr>
          <p:cNvSpPr/>
          <p:nvPr/>
        </p:nvSpPr>
        <p:spPr>
          <a:xfrm>
            <a:off x="4638040" y="1041227"/>
            <a:ext cx="4529610" cy="4102273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Neural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predict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ctr"/>
            <a:endParaRPr lang="en-CH" dirty="0"/>
          </a:p>
        </p:txBody>
      </p:sp>
      <p:sp>
        <p:nvSpPr>
          <p:cNvPr id="2478" name="Rectangle 2477">
            <a:extLst>
              <a:ext uri="{FF2B5EF4-FFF2-40B4-BE49-F238E27FC236}">
                <a16:creationId xmlns:a16="http://schemas.microsoft.com/office/drawing/2014/main" id="{C6F8B8D6-F98F-D1CB-D76F-13DD5AA23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7B2A3448-8EEC-84B1-FD1B-B3547CB9B1C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Interfaces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Neural Network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4FEAD122-CF8C-7BDB-E369-58D51BFB43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18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453F567-A287-49CD-6245-DFA83579D856}"/>
              </a:ext>
            </a:extLst>
          </p:cNvPr>
          <p:cNvGrpSpPr/>
          <p:nvPr/>
        </p:nvGrpSpPr>
        <p:grpSpPr>
          <a:xfrm>
            <a:off x="417399" y="1369494"/>
            <a:ext cx="4017336" cy="2996333"/>
            <a:chOff x="2758114" y="1535749"/>
            <a:chExt cx="4017336" cy="2996333"/>
          </a:xfrm>
        </p:grpSpPr>
        <p:pic>
          <p:nvPicPr>
            <p:cNvPr id="3" name="Picture 2" descr="A blue grid with dots and lines&#10;&#10;Description automatically generated">
              <a:extLst>
                <a:ext uri="{FF2B5EF4-FFF2-40B4-BE49-F238E27FC236}">
                  <a16:creationId xmlns:a16="http://schemas.microsoft.com/office/drawing/2014/main" id="{BE1620CC-9FF0-BAA6-25C3-637847FA8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1165" y="2069624"/>
              <a:ext cx="1161669" cy="6532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C27709-87D9-02E3-71AD-5841DC34EFF3}"/>
                </a:ext>
              </a:extLst>
            </p:cNvPr>
            <p:cNvSpPr txBox="1"/>
            <p:nvPr/>
          </p:nvSpPr>
          <p:spPr>
            <a:xfrm>
              <a:off x="4181507" y="1535749"/>
              <a:ext cx="78098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nsolas" panose="020B0609020204030204" pitchFamily="49" charset="0"/>
                </a:rPr>
                <a:t>Object</a:t>
              </a:r>
              <a:endParaRPr lang="en-CH" b="1" dirty="0">
                <a:latin typeface="Consolas" panose="020B0609020204030204" pitchFamily="49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F11E933-C737-99CB-2905-4AC8DE365E88}"/>
                </a:ext>
              </a:extLst>
            </p:cNvPr>
            <p:cNvCxnSpPr>
              <a:stCxn id="4" idx="2"/>
              <a:endCxn id="3" idx="0"/>
            </p:cNvCxnSpPr>
            <p:nvPr/>
          </p:nvCxnSpPr>
          <p:spPr>
            <a:xfrm>
              <a:off x="4571999" y="1843526"/>
              <a:ext cx="1" cy="2260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Picture 12" descr="A diagram of a neural network&#10;&#10;Description automatically generated">
              <a:extLst>
                <a:ext uri="{FF2B5EF4-FFF2-40B4-BE49-F238E27FC236}">
                  <a16:creationId xmlns:a16="http://schemas.microsoft.com/office/drawing/2014/main" id="{9A758EAC-462A-A93B-6D34-771270B6A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8114" y="2963209"/>
              <a:ext cx="684115" cy="6020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7FC5ED8-4087-33A0-2370-D47AEF8E9E1B}"/>
                </a:ext>
              </a:extLst>
            </p:cNvPr>
            <p:cNvCxnSpPr>
              <a:stCxn id="3" idx="1"/>
              <a:endCxn id="13" idx="0"/>
            </p:cNvCxnSpPr>
            <p:nvPr/>
          </p:nvCxnSpPr>
          <p:spPr>
            <a:xfrm flipH="1">
              <a:off x="3100172" y="2396259"/>
              <a:ext cx="890993" cy="5669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19" descr="A diagram of a network&#10;&#10;Description automatically generated">
              <a:extLst>
                <a:ext uri="{FF2B5EF4-FFF2-40B4-BE49-F238E27FC236}">
                  <a16:creationId xmlns:a16="http://schemas.microsoft.com/office/drawing/2014/main" id="{073F55BE-9327-9B25-E4F2-B92ACB282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0644" y="3070560"/>
              <a:ext cx="1142708" cy="4947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5B42EBF-6228-AABE-CD6A-D049ECAF3995}"/>
                </a:ext>
              </a:extLst>
            </p:cNvPr>
            <p:cNvCxnSpPr>
              <a:stCxn id="3" idx="2"/>
              <a:endCxn id="20" idx="0"/>
            </p:cNvCxnSpPr>
            <p:nvPr/>
          </p:nvCxnSpPr>
          <p:spPr>
            <a:xfrm flipH="1">
              <a:off x="4571998" y="2722894"/>
              <a:ext cx="2" cy="3476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32" descr="A diagram of a machine&#10;&#10;Description automatically generated">
              <a:extLst>
                <a:ext uri="{FF2B5EF4-FFF2-40B4-BE49-F238E27FC236}">
                  <a16:creationId xmlns:a16="http://schemas.microsoft.com/office/drawing/2014/main" id="{E8E18BE7-9E9B-07D7-864F-BE08250A6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2873" y="3912957"/>
              <a:ext cx="1238250" cy="6191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C16C8BD-45CB-7017-F6B3-4558355948B5}"/>
                </a:ext>
              </a:extLst>
            </p:cNvPr>
            <p:cNvCxnSpPr>
              <a:stCxn id="33" idx="0"/>
              <a:endCxn id="20" idx="2"/>
            </p:cNvCxnSpPr>
            <p:nvPr/>
          </p:nvCxnSpPr>
          <p:spPr>
            <a:xfrm flipV="1">
              <a:off x="4571998" y="3565291"/>
              <a:ext cx="0" cy="3476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7" name="Picture 36" descr="A diagram of a network&#10;&#10;Description automatically generated">
              <a:extLst>
                <a:ext uri="{FF2B5EF4-FFF2-40B4-BE49-F238E27FC236}">
                  <a16:creationId xmlns:a16="http://schemas.microsoft.com/office/drawing/2014/main" id="{14869D52-329C-DEC7-EE3A-6A459608E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81650" y="2816575"/>
              <a:ext cx="1193800" cy="8953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A7B15E-CF10-0AAB-96BB-1961B98D9DA8}"/>
                </a:ext>
              </a:extLst>
            </p:cNvPr>
            <p:cNvCxnSpPr>
              <a:stCxn id="3" idx="3"/>
              <a:endCxn id="37" idx="0"/>
            </p:cNvCxnSpPr>
            <p:nvPr/>
          </p:nvCxnSpPr>
          <p:spPr>
            <a:xfrm>
              <a:off x="5152834" y="2396259"/>
              <a:ext cx="1025716" cy="4203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8889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2AB77494-EE8B-E9DF-63BE-485050C15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E38C076-2E7B-F321-696D-7DCBB9C9BEAC}"/>
              </a:ext>
            </a:extLst>
          </p:cNvPr>
          <p:cNvSpPr/>
          <p:nvPr/>
        </p:nvSpPr>
        <p:spPr>
          <a:xfrm>
            <a:off x="4638040" y="1041227"/>
            <a:ext cx="4529610" cy="4102273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Neural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predict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ctr"/>
            <a:endParaRPr lang="en-CH" dirty="0"/>
          </a:p>
        </p:txBody>
      </p:sp>
      <p:sp>
        <p:nvSpPr>
          <p:cNvPr id="2478" name="Rectangle 2477">
            <a:extLst>
              <a:ext uri="{FF2B5EF4-FFF2-40B4-BE49-F238E27FC236}">
                <a16:creationId xmlns:a16="http://schemas.microsoft.com/office/drawing/2014/main" id="{675B0FDD-C512-FF54-45D9-6F2C6A2F8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2E102718-2F39-1092-4E17-5E5BADD4B6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Interfaces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Neural Network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64F5EC66-4DD4-A269-7C78-6DB7D9D851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19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1E47CC-6477-BCBC-3424-C9CD4CFFDD5E}"/>
              </a:ext>
            </a:extLst>
          </p:cNvPr>
          <p:cNvGrpSpPr/>
          <p:nvPr/>
        </p:nvGrpSpPr>
        <p:grpSpPr>
          <a:xfrm>
            <a:off x="417399" y="1369494"/>
            <a:ext cx="4017336" cy="2996333"/>
            <a:chOff x="2758114" y="1535749"/>
            <a:chExt cx="4017336" cy="2996333"/>
          </a:xfrm>
        </p:grpSpPr>
        <p:pic>
          <p:nvPicPr>
            <p:cNvPr id="3" name="Picture 2" descr="A blue grid with dots and lines&#10;&#10;Description automatically generated">
              <a:extLst>
                <a:ext uri="{FF2B5EF4-FFF2-40B4-BE49-F238E27FC236}">
                  <a16:creationId xmlns:a16="http://schemas.microsoft.com/office/drawing/2014/main" id="{F1BBD372-B7D1-A57A-DD9D-BF50EE21D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1165" y="2069624"/>
              <a:ext cx="1161669" cy="6532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3714AA-2BB6-13F3-FB0E-E7E6AB3B9274}"/>
                </a:ext>
              </a:extLst>
            </p:cNvPr>
            <p:cNvSpPr txBox="1"/>
            <p:nvPr/>
          </p:nvSpPr>
          <p:spPr>
            <a:xfrm>
              <a:off x="4181507" y="1535749"/>
              <a:ext cx="78098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nsolas" panose="020B0609020204030204" pitchFamily="49" charset="0"/>
                </a:rPr>
                <a:t>Object</a:t>
              </a:r>
              <a:endParaRPr lang="en-CH" b="1" dirty="0">
                <a:latin typeface="Consolas" panose="020B0609020204030204" pitchFamily="49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7BC208-ED35-15CF-166B-F1ECF247EEF5}"/>
                </a:ext>
              </a:extLst>
            </p:cNvPr>
            <p:cNvCxnSpPr>
              <a:stCxn id="4" idx="2"/>
              <a:endCxn id="3" idx="0"/>
            </p:cNvCxnSpPr>
            <p:nvPr/>
          </p:nvCxnSpPr>
          <p:spPr>
            <a:xfrm>
              <a:off x="4571999" y="1843526"/>
              <a:ext cx="1" cy="2260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Picture 12" descr="A diagram of a neural network&#10;&#10;Description automatically generated">
              <a:extLst>
                <a:ext uri="{FF2B5EF4-FFF2-40B4-BE49-F238E27FC236}">
                  <a16:creationId xmlns:a16="http://schemas.microsoft.com/office/drawing/2014/main" id="{64F276EC-C6AB-B5D1-CE11-231471C1C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8114" y="2963209"/>
              <a:ext cx="684115" cy="6020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31CF272-94A4-9203-FD39-7AC7BFCCC1C9}"/>
                </a:ext>
              </a:extLst>
            </p:cNvPr>
            <p:cNvCxnSpPr>
              <a:stCxn id="3" idx="1"/>
              <a:endCxn id="13" idx="0"/>
            </p:cNvCxnSpPr>
            <p:nvPr/>
          </p:nvCxnSpPr>
          <p:spPr>
            <a:xfrm flipH="1">
              <a:off x="3100172" y="2396259"/>
              <a:ext cx="890993" cy="5669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19" descr="A diagram of a network&#10;&#10;Description automatically generated">
              <a:extLst>
                <a:ext uri="{FF2B5EF4-FFF2-40B4-BE49-F238E27FC236}">
                  <a16:creationId xmlns:a16="http://schemas.microsoft.com/office/drawing/2014/main" id="{8B23AE0C-16C9-022F-7ABF-C03222395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0644" y="3070560"/>
              <a:ext cx="1142708" cy="4947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4CE618D-802A-C31A-9CD1-C48B3B43FF29}"/>
                </a:ext>
              </a:extLst>
            </p:cNvPr>
            <p:cNvCxnSpPr>
              <a:stCxn id="3" idx="2"/>
              <a:endCxn id="20" idx="0"/>
            </p:cNvCxnSpPr>
            <p:nvPr/>
          </p:nvCxnSpPr>
          <p:spPr>
            <a:xfrm flipH="1">
              <a:off x="4571998" y="2722894"/>
              <a:ext cx="2" cy="3476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32" descr="A diagram of a machine&#10;&#10;Description automatically generated">
              <a:extLst>
                <a:ext uri="{FF2B5EF4-FFF2-40B4-BE49-F238E27FC236}">
                  <a16:creationId xmlns:a16="http://schemas.microsoft.com/office/drawing/2014/main" id="{C0783C28-EC0E-7EDB-9B7D-A74936D06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2873" y="3912957"/>
              <a:ext cx="1238250" cy="6191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7D328AE-67CE-5328-0539-59D730F485D1}"/>
                </a:ext>
              </a:extLst>
            </p:cNvPr>
            <p:cNvCxnSpPr>
              <a:stCxn id="33" idx="0"/>
              <a:endCxn id="20" idx="2"/>
            </p:cNvCxnSpPr>
            <p:nvPr/>
          </p:nvCxnSpPr>
          <p:spPr>
            <a:xfrm flipV="1">
              <a:off x="4571998" y="3565291"/>
              <a:ext cx="0" cy="3476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7" name="Picture 36" descr="A diagram of a network&#10;&#10;Description automatically generated">
              <a:extLst>
                <a:ext uri="{FF2B5EF4-FFF2-40B4-BE49-F238E27FC236}">
                  <a16:creationId xmlns:a16="http://schemas.microsoft.com/office/drawing/2014/main" id="{6FB38273-B300-1BF5-C6AB-A9CBDB626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81650" y="2816575"/>
              <a:ext cx="1193800" cy="8953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28DE11F-9DD9-1BA3-CAA0-19FA48465C2B}"/>
                </a:ext>
              </a:extLst>
            </p:cNvPr>
            <p:cNvCxnSpPr>
              <a:stCxn id="3" idx="3"/>
              <a:endCxn id="37" idx="0"/>
            </p:cNvCxnSpPr>
            <p:nvPr/>
          </p:nvCxnSpPr>
          <p:spPr>
            <a:xfrm>
              <a:off x="5152834" y="2396259"/>
              <a:ext cx="1025716" cy="4203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743BE6A-3D5E-FE6C-7354-E48C5C427907}"/>
              </a:ext>
            </a:extLst>
          </p:cNvPr>
          <p:cNvSpPr/>
          <p:nvPr/>
        </p:nvSpPr>
        <p:spPr>
          <a:xfrm>
            <a:off x="4668520" y="2443480"/>
            <a:ext cx="806345" cy="2271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3FE2B4-5FEC-BCF5-9551-F18906F0FD5C}"/>
              </a:ext>
            </a:extLst>
          </p:cNvPr>
          <p:cNvSpPr txBox="1"/>
          <p:nvPr/>
        </p:nvSpPr>
        <p:spPr>
          <a:xfrm>
            <a:off x="6058981" y="1215605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FF00"/>
                </a:solidFill>
              </a:rPr>
              <a:t>Darf</a:t>
            </a:r>
            <a:r>
              <a:rPr lang="en-GB" dirty="0">
                <a:solidFill>
                  <a:srgbClr val="FFFF00"/>
                </a:solidFill>
              </a:rPr>
              <a:t> man das?</a:t>
            </a:r>
            <a:endParaRPr lang="en-CH" dirty="0">
              <a:solidFill>
                <a:srgbClr val="FFFF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E516A2-650E-2CD4-DEA5-24F7EB6E0223}"/>
              </a:ext>
            </a:extLst>
          </p:cNvPr>
          <p:cNvCxnSpPr>
            <a:cxnSpLocks/>
          </p:cNvCxnSpPr>
          <p:nvPr/>
        </p:nvCxnSpPr>
        <p:spPr>
          <a:xfrm flipH="1">
            <a:off x="5505345" y="1523382"/>
            <a:ext cx="946581" cy="78293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47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Organisatorisches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CH" b="0" dirty="0"/>
              <a:t>Mein Name: Timo Baumberger</a:t>
            </a:r>
          </a:p>
          <a:p>
            <a:r>
              <a:rPr lang="de-CH" b="0" dirty="0"/>
              <a:t>Website: </a:t>
            </a:r>
            <a:r>
              <a:rPr lang="de-CH" b="0" dirty="0" err="1"/>
              <a:t>timobaumberger.com</a:t>
            </a:r>
            <a:endParaRPr lang="de-CH" b="0" dirty="0"/>
          </a:p>
          <a:p>
            <a:r>
              <a:rPr lang="de-CH" b="0" dirty="0"/>
              <a:t>Bei Fragen: </a:t>
            </a:r>
            <a:r>
              <a:rPr lang="de-CH" b="0" dirty="0" err="1"/>
              <a:t>tbaumberger@student.ethz.ch</a:t>
            </a:r>
            <a:r>
              <a:rPr lang="de-CH" b="0" i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de-CH" dirty="0"/>
              <a:t>Mails bitte mit «[EProg24]» im Betreff</a:t>
            </a:r>
            <a:endParaRPr lang="de-CH" b="0" dirty="0"/>
          </a:p>
          <a:p>
            <a:r>
              <a:rPr lang="de-CH" b="0" dirty="0"/>
              <a:t>Neue Aufgaben: </a:t>
            </a:r>
            <a:r>
              <a:rPr lang="de-CH" dirty="0"/>
              <a:t>Dienstag Abend </a:t>
            </a:r>
            <a:r>
              <a:rPr lang="de-CH" b="0" dirty="0"/>
              <a:t>(im Normalfall)</a:t>
            </a:r>
          </a:p>
          <a:p>
            <a:r>
              <a:rPr lang="de-CH" b="0" dirty="0"/>
              <a:t>Abgabe der Übungen bis </a:t>
            </a:r>
            <a:r>
              <a:rPr lang="de-CH" dirty="0"/>
              <a:t>Dienstag Abend (23:59) </a:t>
            </a:r>
            <a:r>
              <a:rPr lang="de-CH" b="0" dirty="0"/>
              <a:t>Folgewoche</a:t>
            </a:r>
            <a:endParaRPr lang="de-CH" dirty="0"/>
          </a:p>
          <a:p>
            <a:pPr lvl="1"/>
            <a:r>
              <a:rPr lang="de-CH" b="0" dirty="0"/>
              <a:t>Abgabe immer via Git</a:t>
            </a:r>
          </a:p>
          <a:p>
            <a:pPr lvl="1"/>
            <a:r>
              <a:rPr lang="de-CH" dirty="0"/>
              <a:t>Lösungen in separatem Projekt auf Git</a:t>
            </a:r>
            <a:endParaRPr lang="de-CH" b="0" dirty="0"/>
          </a:p>
          <a:p>
            <a:pPr marL="457200" lvl="1" indent="0"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10A8A1A-ECF0-FD1F-3900-808EFC5AF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45740"/>
            <a:ext cx="1419622" cy="141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00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0F20B2B0-9D5F-3323-86CF-D4907688A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E8980BE-3256-1CC8-2482-D6E62679E0C9}"/>
              </a:ext>
            </a:extLst>
          </p:cNvPr>
          <p:cNvSpPr/>
          <p:nvPr/>
        </p:nvSpPr>
        <p:spPr>
          <a:xfrm>
            <a:off x="4638040" y="1041227"/>
            <a:ext cx="4529610" cy="4102273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Neural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predict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2400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ctr"/>
            <a:endParaRPr lang="en-CH" dirty="0"/>
          </a:p>
        </p:txBody>
      </p:sp>
      <p:sp>
        <p:nvSpPr>
          <p:cNvPr id="2478" name="Rectangle 2477">
            <a:extLst>
              <a:ext uri="{FF2B5EF4-FFF2-40B4-BE49-F238E27FC236}">
                <a16:creationId xmlns:a16="http://schemas.microsoft.com/office/drawing/2014/main" id="{AFF0A89B-7DDA-9DCA-C23A-0538436E5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3DD60355-584C-D673-C05F-09E87358D7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Interfaces</a:t>
            </a: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Neural Network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C0A31548-6470-A7A1-1440-B87132E67E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20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B27933-01E1-A9CA-4E14-849855901844}"/>
              </a:ext>
            </a:extLst>
          </p:cNvPr>
          <p:cNvGrpSpPr/>
          <p:nvPr/>
        </p:nvGrpSpPr>
        <p:grpSpPr>
          <a:xfrm>
            <a:off x="417399" y="1369494"/>
            <a:ext cx="4017336" cy="2996333"/>
            <a:chOff x="2758114" y="1535749"/>
            <a:chExt cx="4017336" cy="2996333"/>
          </a:xfrm>
        </p:grpSpPr>
        <p:pic>
          <p:nvPicPr>
            <p:cNvPr id="3" name="Picture 2" descr="A blue grid with dots and lines&#10;&#10;Description automatically generated">
              <a:extLst>
                <a:ext uri="{FF2B5EF4-FFF2-40B4-BE49-F238E27FC236}">
                  <a16:creationId xmlns:a16="http://schemas.microsoft.com/office/drawing/2014/main" id="{910D5E24-509D-4F2E-74F8-3F87847F7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1165" y="2069624"/>
              <a:ext cx="1161669" cy="6532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A2B2ED-5648-5FF7-2AE0-204FC8235988}"/>
                </a:ext>
              </a:extLst>
            </p:cNvPr>
            <p:cNvSpPr txBox="1"/>
            <p:nvPr/>
          </p:nvSpPr>
          <p:spPr>
            <a:xfrm>
              <a:off x="4181507" y="1535749"/>
              <a:ext cx="78098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nsolas" panose="020B0609020204030204" pitchFamily="49" charset="0"/>
                </a:rPr>
                <a:t>Object</a:t>
              </a:r>
              <a:endParaRPr lang="en-CH" b="1" dirty="0">
                <a:latin typeface="Consolas" panose="020B0609020204030204" pitchFamily="49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1F48DE0-B483-864F-A4B9-7F7E079AA05F}"/>
                </a:ext>
              </a:extLst>
            </p:cNvPr>
            <p:cNvCxnSpPr>
              <a:stCxn id="4" idx="2"/>
              <a:endCxn id="3" idx="0"/>
            </p:cNvCxnSpPr>
            <p:nvPr/>
          </p:nvCxnSpPr>
          <p:spPr>
            <a:xfrm>
              <a:off x="4571999" y="1843526"/>
              <a:ext cx="1" cy="2260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Picture 12" descr="A diagram of a neural network&#10;&#10;Description automatically generated">
              <a:extLst>
                <a:ext uri="{FF2B5EF4-FFF2-40B4-BE49-F238E27FC236}">
                  <a16:creationId xmlns:a16="http://schemas.microsoft.com/office/drawing/2014/main" id="{789D35E5-B207-B60A-0896-E4C6B9B1E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8114" y="2963209"/>
              <a:ext cx="684115" cy="6020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CF0B894-2963-F8D5-D6C2-AA5753F90331}"/>
                </a:ext>
              </a:extLst>
            </p:cNvPr>
            <p:cNvCxnSpPr>
              <a:stCxn id="3" idx="1"/>
              <a:endCxn id="13" idx="0"/>
            </p:cNvCxnSpPr>
            <p:nvPr/>
          </p:nvCxnSpPr>
          <p:spPr>
            <a:xfrm flipH="1">
              <a:off x="3100172" y="2396259"/>
              <a:ext cx="890993" cy="5669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19" descr="A diagram of a network&#10;&#10;Description automatically generated">
              <a:extLst>
                <a:ext uri="{FF2B5EF4-FFF2-40B4-BE49-F238E27FC236}">
                  <a16:creationId xmlns:a16="http://schemas.microsoft.com/office/drawing/2014/main" id="{8A3D76F3-B839-5E14-AA63-F63B688C5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0644" y="3070560"/>
              <a:ext cx="1142708" cy="4947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0F1E3C1-6CAF-2E25-2296-023BD1CFC805}"/>
                </a:ext>
              </a:extLst>
            </p:cNvPr>
            <p:cNvCxnSpPr>
              <a:stCxn id="3" idx="2"/>
              <a:endCxn id="20" idx="0"/>
            </p:cNvCxnSpPr>
            <p:nvPr/>
          </p:nvCxnSpPr>
          <p:spPr>
            <a:xfrm flipH="1">
              <a:off x="4571998" y="2722894"/>
              <a:ext cx="2" cy="3476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32" descr="A diagram of a machine&#10;&#10;Description automatically generated">
              <a:extLst>
                <a:ext uri="{FF2B5EF4-FFF2-40B4-BE49-F238E27FC236}">
                  <a16:creationId xmlns:a16="http://schemas.microsoft.com/office/drawing/2014/main" id="{82EB43BE-1790-9B96-DC95-C8F9C6D82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2873" y="3912957"/>
              <a:ext cx="1238250" cy="6191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2532756-4C4C-E3E5-8C08-975F244EB2D3}"/>
                </a:ext>
              </a:extLst>
            </p:cNvPr>
            <p:cNvCxnSpPr>
              <a:stCxn id="33" idx="0"/>
              <a:endCxn id="20" idx="2"/>
            </p:cNvCxnSpPr>
            <p:nvPr/>
          </p:nvCxnSpPr>
          <p:spPr>
            <a:xfrm flipV="1">
              <a:off x="4571998" y="3565291"/>
              <a:ext cx="0" cy="3476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7" name="Picture 36" descr="A diagram of a network&#10;&#10;Description automatically generated">
              <a:extLst>
                <a:ext uri="{FF2B5EF4-FFF2-40B4-BE49-F238E27FC236}">
                  <a16:creationId xmlns:a16="http://schemas.microsoft.com/office/drawing/2014/main" id="{9C205A0D-81E4-57F8-1916-6665ED043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81650" y="2816575"/>
              <a:ext cx="1193800" cy="8953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899727A-7958-4F37-E63F-B8FB45FC0139}"/>
                </a:ext>
              </a:extLst>
            </p:cNvPr>
            <p:cNvCxnSpPr>
              <a:stCxn id="3" idx="3"/>
              <a:endCxn id="37" idx="0"/>
            </p:cNvCxnSpPr>
            <p:nvPr/>
          </p:nvCxnSpPr>
          <p:spPr>
            <a:xfrm>
              <a:off x="5152834" y="2396259"/>
              <a:ext cx="1025716" cy="4203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8EAEF37-1FDC-FDEE-01EC-6E704035E15E}"/>
                  </a:ext>
                </a:extLst>
              </p14:cNvPr>
              <p14:cNvContentPartPr/>
              <p14:nvPr/>
            </p14:nvContentPartPr>
            <p14:xfrm>
              <a:off x="4729240" y="2565320"/>
              <a:ext cx="686520" cy="25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8EAEF37-1FDC-FDEE-01EC-6E704035E1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1240" y="2547320"/>
                <a:ext cx="722160" cy="615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E292EBC-5E32-DD30-AD6E-5B098E7AB1C4}"/>
              </a:ext>
            </a:extLst>
          </p:cNvPr>
          <p:cNvSpPr txBox="1"/>
          <p:nvPr/>
        </p:nvSpPr>
        <p:spPr>
          <a:xfrm>
            <a:off x="4729240" y="1797560"/>
            <a:ext cx="3628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Interfaces </a:t>
            </a:r>
            <a:r>
              <a:rPr lang="en-GB" dirty="0" err="1">
                <a:solidFill>
                  <a:srgbClr val="FFFF00"/>
                </a:solidFill>
              </a:rPr>
              <a:t>müssen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einen</a:t>
            </a:r>
            <a:r>
              <a:rPr lang="en-GB" dirty="0">
                <a:solidFill>
                  <a:srgbClr val="FFFF00"/>
                </a:solidFill>
              </a:rPr>
              <a:t> public </a:t>
            </a:r>
            <a:r>
              <a:rPr lang="en-GB" dirty="0" err="1">
                <a:solidFill>
                  <a:srgbClr val="FFFF00"/>
                </a:solidFill>
              </a:rPr>
              <a:t>oder</a:t>
            </a:r>
            <a:r>
              <a:rPr lang="en-GB" dirty="0">
                <a:solidFill>
                  <a:srgbClr val="FFFF00"/>
                </a:solidFill>
              </a:rPr>
              <a:t> default modifier </a:t>
            </a:r>
            <a:r>
              <a:rPr lang="en-GB" dirty="0" err="1">
                <a:solidFill>
                  <a:srgbClr val="FFFF00"/>
                </a:solidFill>
              </a:rPr>
              <a:t>haben</a:t>
            </a:r>
            <a:r>
              <a:rPr lang="en-GB" dirty="0">
                <a:solidFill>
                  <a:srgbClr val="FFFF00"/>
                </a:solidFill>
              </a:rPr>
              <a:t>!</a:t>
            </a:r>
            <a:endParaRPr lang="en-CH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92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184CE6A9-E432-0D56-D7F1-1DA7F5143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B1D7A49E-CEFC-F23B-7CBE-A42F682A0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64BA434C-151C-C163-9630-61BB0EB42E8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Interfaces: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Neural Network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60B352D2-C489-5A0C-BC80-CA84BB0A05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21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pic>
        <p:nvPicPr>
          <p:cNvPr id="3" name="Picture 2" descr="A blue grid with dots and lines&#10;&#10;Description automatically generated">
            <a:extLst>
              <a:ext uri="{FF2B5EF4-FFF2-40B4-BE49-F238E27FC236}">
                <a16:creationId xmlns:a16="http://schemas.microsoft.com/office/drawing/2014/main" id="{BED13F5B-D022-1C7B-BA06-F2AC66E8B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50" y="2416449"/>
            <a:ext cx="1161669" cy="65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D43270-AD3D-D7B2-0D38-9BDAB2A34998}"/>
              </a:ext>
            </a:extLst>
          </p:cNvPr>
          <p:cNvSpPr txBox="1"/>
          <p:nvPr/>
        </p:nvSpPr>
        <p:spPr>
          <a:xfrm>
            <a:off x="1840792" y="1882574"/>
            <a:ext cx="78098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Consolas" panose="020B0609020204030204" pitchFamily="49" charset="0"/>
              </a:rPr>
              <a:t>Neural</a:t>
            </a:r>
            <a:endParaRPr lang="en-CH" b="1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F3F91E-7282-739E-01FF-2E74811EF46D}"/>
              </a:ext>
            </a:extLst>
          </p:cNvPr>
          <p:cNvCxnSpPr>
            <a:stCxn id="4" idx="2"/>
            <a:endCxn id="3" idx="0"/>
          </p:cNvCxnSpPr>
          <p:nvPr/>
        </p:nvCxnSpPr>
        <p:spPr>
          <a:xfrm>
            <a:off x="2231284" y="2190351"/>
            <a:ext cx="1" cy="2260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diagram of a neural network&#10;&#10;Description automatically generated">
            <a:extLst>
              <a:ext uri="{FF2B5EF4-FFF2-40B4-BE49-F238E27FC236}">
                <a16:creationId xmlns:a16="http://schemas.microsoft.com/office/drawing/2014/main" id="{F5C53D08-E87A-A02E-7699-FE5889E99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99" y="3310034"/>
            <a:ext cx="684115" cy="60208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78689B-B2E3-014B-15D8-DCFD4655DBDE}"/>
              </a:ext>
            </a:extLst>
          </p:cNvPr>
          <p:cNvCxnSpPr>
            <a:stCxn id="3" idx="1"/>
            <a:endCxn id="13" idx="0"/>
          </p:cNvCxnSpPr>
          <p:nvPr/>
        </p:nvCxnSpPr>
        <p:spPr>
          <a:xfrm flipH="1">
            <a:off x="759457" y="2743084"/>
            <a:ext cx="890993" cy="5669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A diagram of a network&#10;&#10;Description automatically generated">
            <a:extLst>
              <a:ext uri="{FF2B5EF4-FFF2-40B4-BE49-F238E27FC236}">
                <a16:creationId xmlns:a16="http://schemas.microsoft.com/office/drawing/2014/main" id="{382F9A39-D328-6C69-3B98-C3C1A1E8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929" y="3417385"/>
            <a:ext cx="1142708" cy="4947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3F1B058-05E5-6D52-90CE-5ED84EB4AE28}"/>
              </a:ext>
            </a:extLst>
          </p:cNvPr>
          <p:cNvCxnSpPr>
            <a:stCxn id="3" idx="2"/>
            <a:endCxn id="20" idx="0"/>
          </p:cNvCxnSpPr>
          <p:nvPr/>
        </p:nvCxnSpPr>
        <p:spPr>
          <a:xfrm flipH="1">
            <a:off x="2231283" y="3069719"/>
            <a:ext cx="2" cy="3476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A diagram of a machine&#10;&#10;Description automatically generated">
            <a:extLst>
              <a:ext uri="{FF2B5EF4-FFF2-40B4-BE49-F238E27FC236}">
                <a16:creationId xmlns:a16="http://schemas.microsoft.com/office/drawing/2014/main" id="{7F97DF5A-46CA-2001-5605-547CD873C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158" y="4259782"/>
            <a:ext cx="1238250" cy="6191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AEF3C0-87A7-60D3-F18B-E54A0D12DE6F}"/>
              </a:ext>
            </a:extLst>
          </p:cNvPr>
          <p:cNvCxnSpPr>
            <a:stCxn id="33" idx="0"/>
            <a:endCxn id="20" idx="2"/>
          </p:cNvCxnSpPr>
          <p:nvPr/>
        </p:nvCxnSpPr>
        <p:spPr>
          <a:xfrm flipV="1">
            <a:off x="2231283" y="3912116"/>
            <a:ext cx="0" cy="3476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 descr="A diagram of a network&#10;&#10;Description automatically generated">
            <a:extLst>
              <a:ext uri="{FF2B5EF4-FFF2-40B4-BE49-F238E27FC236}">
                <a16:creationId xmlns:a16="http://schemas.microsoft.com/office/drawing/2014/main" id="{E2BF517C-195B-55B0-5E94-DDE133745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0935" y="3163400"/>
            <a:ext cx="1193800" cy="8953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82BB6B9-3767-4648-DE88-FA93BC10E329}"/>
              </a:ext>
            </a:extLst>
          </p:cNvPr>
          <p:cNvCxnSpPr>
            <a:stCxn id="3" idx="3"/>
            <a:endCxn id="37" idx="0"/>
          </p:cNvCxnSpPr>
          <p:nvPr/>
        </p:nvCxnSpPr>
        <p:spPr>
          <a:xfrm>
            <a:off x="2812119" y="2743084"/>
            <a:ext cx="1025716" cy="4203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0D0214-38ED-C096-D590-046D97B00F75}"/>
              </a:ext>
            </a:extLst>
          </p:cNvPr>
          <p:cNvSpPr txBox="1"/>
          <p:nvPr/>
        </p:nvSpPr>
        <p:spPr>
          <a:xfrm>
            <a:off x="4996873" y="1677271"/>
            <a:ext cx="36021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Interfaces: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Definieren</a:t>
            </a:r>
            <a:r>
              <a:rPr lang="en-GB" dirty="0"/>
              <a:t> was für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b="1" dirty="0" err="1"/>
              <a:t>Verhalten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haben</a:t>
            </a:r>
            <a:r>
              <a:rPr lang="en-GB" dirty="0"/>
              <a:t> muss, </a:t>
            </a:r>
            <a:r>
              <a:rPr lang="en-GB" dirty="0" err="1"/>
              <a:t>damit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das Interface </a:t>
            </a:r>
            <a:r>
              <a:rPr lang="en-GB" dirty="0" err="1"/>
              <a:t>implementiert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GB" dirty="0" err="1"/>
              <a:t>Definieren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Klassen </a:t>
            </a:r>
            <a:r>
              <a:rPr lang="en-GB" dirty="0" err="1"/>
              <a:t>einen</a:t>
            </a:r>
            <a:r>
              <a:rPr lang="en-GB" dirty="0"/>
              <a:t> </a:t>
            </a:r>
            <a:r>
              <a:rPr lang="en-GB" b="1" dirty="0"/>
              <a:t>Typ</a:t>
            </a:r>
            <a:r>
              <a:rPr lang="en-GB" dirty="0"/>
              <a:t>. 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C6CE67-5142-D437-25F3-5212CD9CE477}"/>
              </a:ext>
            </a:extLst>
          </p:cNvPr>
          <p:cNvSpPr txBox="1"/>
          <p:nvPr/>
        </p:nvSpPr>
        <p:spPr>
          <a:xfrm>
            <a:off x="1840792" y="1287542"/>
            <a:ext cx="78098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>
                <a:latin typeface="Consolas" panose="020B0609020204030204" pitchFamily="49" charset="0"/>
              </a:rPr>
              <a:t>Object</a:t>
            </a:r>
            <a:endParaRPr lang="en-CH" b="1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217A08-56BE-7BB5-100C-50F9A9477BF8}"/>
              </a:ext>
            </a:extLst>
          </p:cNvPr>
          <p:cNvCxnSpPr>
            <a:stCxn id="6" idx="2"/>
            <a:endCxn id="4" idx="0"/>
          </p:cNvCxnSpPr>
          <p:nvPr/>
        </p:nvCxnSpPr>
        <p:spPr>
          <a:xfrm>
            <a:off x="2231284" y="1595319"/>
            <a:ext cx="0" cy="2872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diagram of a network&#10;&#10;Description automatically generated">
            <a:extLst>
              <a:ext uri="{FF2B5EF4-FFF2-40B4-BE49-F238E27FC236}">
                <a16:creationId xmlns:a16="http://schemas.microsoft.com/office/drawing/2014/main" id="{3C56F3D2-CCF7-6F0C-84EE-6B7355A990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5749" y="1606798"/>
            <a:ext cx="1050290" cy="85932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D8C91D-E5B0-0CB3-F33E-59AE67A44BE9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2621775" y="2036462"/>
            <a:ext cx="74397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59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72D9368F-DD63-DFD9-E73E-888634D95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4D3BD1B8-1F74-BB58-4C28-D4FF98380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95CC0A27-2BDD-8C2E-30C1-A661C7E497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Interfaces: </a:t>
            </a:r>
            <a:r>
              <a:rPr lang="en-US" sz="2400" b="1" kern="1200" dirty="0">
                <a:solidFill>
                  <a:schemeClr val="bg1"/>
                </a:solidFill>
                <a:sym typeface="Calibri"/>
              </a:rPr>
              <a:t>Neural Network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4CBA3735-511E-2D0D-B0C9-9984AD2957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22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pic>
        <p:nvPicPr>
          <p:cNvPr id="3" name="Picture 2" descr="A blue grid with dots and lines&#10;&#10;Description automatically generated">
            <a:extLst>
              <a:ext uri="{FF2B5EF4-FFF2-40B4-BE49-F238E27FC236}">
                <a16:creationId xmlns:a16="http://schemas.microsoft.com/office/drawing/2014/main" id="{81776B17-3340-BB59-F087-1F6BE265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410" y="2304804"/>
            <a:ext cx="1161669" cy="65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15AD04-90E6-ACB1-9A3A-08EB6866F1EA}"/>
              </a:ext>
            </a:extLst>
          </p:cNvPr>
          <p:cNvSpPr txBox="1"/>
          <p:nvPr/>
        </p:nvSpPr>
        <p:spPr>
          <a:xfrm>
            <a:off x="2790752" y="1770929"/>
            <a:ext cx="78098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Consolas" panose="020B0609020204030204" pitchFamily="49" charset="0"/>
              </a:rPr>
              <a:t>Neural</a:t>
            </a:r>
            <a:endParaRPr lang="en-CH" b="1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6A9176-56DD-C603-96E1-19733D4C1A5F}"/>
              </a:ext>
            </a:extLst>
          </p:cNvPr>
          <p:cNvCxnSpPr>
            <a:stCxn id="4" idx="2"/>
            <a:endCxn id="3" idx="0"/>
          </p:cNvCxnSpPr>
          <p:nvPr/>
        </p:nvCxnSpPr>
        <p:spPr>
          <a:xfrm>
            <a:off x="3181244" y="2078706"/>
            <a:ext cx="1" cy="2260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diagram of a neural network&#10;&#10;Description automatically generated">
            <a:extLst>
              <a:ext uri="{FF2B5EF4-FFF2-40B4-BE49-F238E27FC236}">
                <a16:creationId xmlns:a16="http://schemas.microsoft.com/office/drawing/2014/main" id="{5422E7B3-CD72-B55F-4C61-0AF4A5919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359" y="3198389"/>
            <a:ext cx="684115" cy="60208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F9F2EC-408E-3D4D-B439-E3D59F56C4DD}"/>
              </a:ext>
            </a:extLst>
          </p:cNvPr>
          <p:cNvCxnSpPr>
            <a:stCxn id="3" idx="1"/>
            <a:endCxn id="13" idx="0"/>
          </p:cNvCxnSpPr>
          <p:nvPr/>
        </p:nvCxnSpPr>
        <p:spPr>
          <a:xfrm flipH="1">
            <a:off x="1709417" y="2631439"/>
            <a:ext cx="890993" cy="5669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A diagram of a network&#10;&#10;Description automatically generated">
            <a:extLst>
              <a:ext uri="{FF2B5EF4-FFF2-40B4-BE49-F238E27FC236}">
                <a16:creationId xmlns:a16="http://schemas.microsoft.com/office/drawing/2014/main" id="{D6841571-3F5D-5B14-5DD1-AB3FB782C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889" y="3305740"/>
            <a:ext cx="1142708" cy="4947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7D50A0-4EE9-B909-6D3A-6A2981F7DE72}"/>
              </a:ext>
            </a:extLst>
          </p:cNvPr>
          <p:cNvCxnSpPr>
            <a:stCxn id="3" idx="2"/>
            <a:endCxn id="20" idx="0"/>
          </p:cNvCxnSpPr>
          <p:nvPr/>
        </p:nvCxnSpPr>
        <p:spPr>
          <a:xfrm flipH="1">
            <a:off x="3181243" y="2958074"/>
            <a:ext cx="2" cy="3476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A diagram of a machine&#10;&#10;Description automatically generated">
            <a:extLst>
              <a:ext uri="{FF2B5EF4-FFF2-40B4-BE49-F238E27FC236}">
                <a16:creationId xmlns:a16="http://schemas.microsoft.com/office/drawing/2014/main" id="{EB247E6F-2EE2-4FBE-C97C-0DC2B4A91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2118" y="4148137"/>
            <a:ext cx="1238250" cy="6191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A5ECC47-C62E-FDBB-B4E2-6A40309FC2F7}"/>
              </a:ext>
            </a:extLst>
          </p:cNvPr>
          <p:cNvCxnSpPr>
            <a:stCxn id="33" idx="0"/>
            <a:endCxn id="20" idx="2"/>
          </p:cNvCxnSpPr>
          <p:nvPr/>
        </p:nvCxnSpPr>
        <p:spPr>
          <a:xfrm flipV="1">
            <a:off x="3181243" y="3800471"/>
            <a:ext cx="0" cy="3476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 descr="A diagram of a network&#10;&#10;Description automatically generated">
            <a:extLst>
              <a:ext uri="{FF2B5EF4-FFF2-40B4-BE49-F238E27FC236}">
                <a16:creationId xmlns:a16="http://schemas.microsoft.com/office/drawing/2014/main" id="{FA93B4A7-978E-0FD5-714E-BFE1B0E31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0895" y="3051755"/>
            <a:ext cx="1193800" cy="8953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6C68B11-429C-E498-8A79-A4D5BFC426DF}"/>
              </a:ext>
            </a:extLst>
          </p:cNvPr>
          <p:cNvCxnSpPr>
            <a:stCxn id="3" idx="3"/>
            <a:endCxn id="37" idx="0"/>
          </p:cNvCxnSpPr>
          <p:nvPr/>
        </p:nvCxnSpPr>
        <p:spPr>
          <a:xfrm>
            <a:off x="3762079" y="2631439"/>
            <a:ext cx="1025716" cy="4203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79808B-90F5-84D2-6D56-1BD966869F84}"/>
              </a:ext>
            </a:extLst>
          </p:cNvPr>
          <p:cNvSpPr txBox="1"/>
          <p:nvPr/>
        </p:nvSpPr>
        <p:spPr>
          <a:xfrm>
            <a:off x="2790752" y="1175897"/>
            <a:ext cx="78098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>
                <a:latin typeface="Consolas" panose="020B0609020204030204" pitchFamily="49" charset="0"/>
              </a:rPr>
              <a:t>Object</a:t>
            </a:r>
            <a:endParaRPr lang="en-CH" b="1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F4F022-D06B-E7BD-A420-077B5778B958}"/>
              </a:ext>
            </a:extLst>
          </p:cNvPr>
          <p:cNvCxnSpPr>
            <a:stCxn id="6" idx="2"/>
            <a:endCxn id="4" idx="0"/>
          </p:cNvCxnSpPr>
          <p:nvPr/>
        </p:nvCxnSpPr>
        <p:spPr>
          <a:xfrm>
            <a:off x="3181244" y="1483674"/>
            <a:ext cx="0" cy="2872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diagram of a network&#10;&#10;Description automatically generated">
            <a:extLst>
              <a:ext uri="{FF2B5EF4-FFF2-40B4-BE49-F238E27FC236}">
                <a16:creationId xmlns:a16="http://schemas.microsoft.com/office/drawing/2014/main" id="{16B96E21-3924-5933-5E8D-884CF89E7C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5709" y="1495153"/>
            <a:ext cx="1050290" cy="85932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990935-419B-4499-E75A-4902548C3F1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3571735" y="1924817"/>
            <a:ext cx="74397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F5D169-2AA4-4349-B7BB-8FDE20B2F7F0}"/>
              </a:ext>
            </a:extLst>
          </p:cNvPr>
          <p:cNvCxnSpPr>
            <a:stCxn id="11" idx="2"/>
            <a:endCxn id="37" idx="0"/>
          </p:cNvCxnSpPr>
          <p:nvPr/>
        </p:nvCxnSpPr>
        <p:spPr>
          <a:xfrm flipH="1">
            <a:off x="4787795" y="2354481"/>
            <a:ext cx="53059" cy="69727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5ADACE2-F82C-114F-3E5D-553C5DA1800A}"/>
              </a:ext>
            </a:extLst>
          </p:cNvPr>
          <p:cNvSpPr txBox="1"/>
          <p:nvPr/>
        </p:nvSpPr>
        <p:spPr>
          <a:xfrm>
            <a:off x="5003800" y="2631439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accent1"/>
                </a:solidFill>
              </a:rPr>
              <a:t>Geht</a:t>
            </a:r>
            <a:r>
              <a:rPr lang="en-GB" dirty="0">
                <a:solidFill>
                  <a:schemeClr val="accent1"/>
                </a:solidFill>
              </a:rPr>
              <a:t> das?</a:t>
            </a:r>
            <a:endParaRPr lang="en-CH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3131D2-26CD-2085-8A18-92B93D223856}"/>
              </a:ext>
            </a:extLst>
          </p:cNvPr>
          <p:cNvSpPr txBox="1"/>
          <p:nvPr/>
        </p:nvSpPr>
        <p:spPr>
          <a:xfrm>
            <a:off x="5386698" y="173850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Klasse</a:t>
            </a:r>
            <a:endParaRPr lang="en-CH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ED7E8E-C31B-3DA6-85D0-C6D6FA5DE859}"/>
              </a:ext>
            </a:extLst>
          </p:cNvPr>
          <p:cNvSpPr txBox="1"/>
          <p:nvPr/>
        </p:nvSpPr>
        <p:spPr>
          <a:xfrm>
            <a:off x="3752597" y="236596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Klasse</a:t>
            </a:r>
            <a:endParaRPr lang="en-CH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82931E-C4F0-9BDB-3872-FB2837FEC27B}"/>
              </a:ext>
            </a:extLst>
          </p:cNvPr>
          <p:cNvGrpSpPr/>
          <p:nvPr/>
        </p:nvGrpSpPr>
        <p:grpSpPr>
          <a:xfrm>
            <a:off x="4590280" y="2534720"/>
            <a:ext cx="418680" cy="282240"/>
            <a:chOff x="4590280" y="2534720"/>
            <a:chExt cx="41868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5C4CE7D-68AB-FB0C-DD91-708713F6FF91}"/>
                    </a:ext>
                  </a:extLst>
                </p14:cNvPr>
                <p14:cNvContentPartPr/>
                <p14:nvPr/>
              </p14:nvContentPartPr>
              <p14:xfrm>
                <a:off x="4709080" y="2534720"/>
                <a:ext cx="277920" cy="282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5C4CE7D-68AB-FB0C-DD91-708713F6FF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91080" y="2516720"/>
                  <a:ext cx="3135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77DB908-212E-0370-0F47-A8D54889B438}"/>
                    </a:ext>
                  </a:extLst>
                </p14:cNvPr>
                <p14:cNvContentPartPr/>
                <p14:nvPr/>
              </p14:nvContentPartPr>
              <p14:xfrm>
                <a:off x="4590280" y="2555240"/>
                <a:ext cx="418680" cy="230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77DB908-212E-0370-0F47-A8D54889B4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72640" y="2537240"/>
                  <a:ext cx="454320" cy="266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98B6FED-32FF-E4BC-CA4D-AD514730D0F4}"/>
              </a:ext>
            </a:extLst>
          </p:cNvPr>
          <p:cNvSpPr txBox="1"/>
          <p:nvPr/>
        </p:nvSpPr>
        <p:spPr>
          <a:xfrm>
            <a:off x="5552440" y="3062285"/>
            <a:ext cx="34239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Multi-Inheritance: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Eine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kann</a:t>
            </a:r>
            <a:r>
              <a:rPr lang="en-GB" dirty="0"/>
              <a:t> </a:t>
            </a:r>
            <a:r>
              <a:rPr lang="en-GB" dirty="0" err="1"/>
              <a:t>höchstens</a:t>
            </a:r>
            <a:r>
              <a:rPr lang="en-GB" dirty="0"/>
              <a:t> von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anderen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erben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Eine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kann</a:t>
            </a:r>
            <a:r>
              <a:rPr lang="en-GB" dirty="0"/>
              <a:t>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mehrere</a:t>
            </a:r>
            <a:r>
              <a:rPr lang="en-GB" dirty="0"/>
              <a:t> Interfaces </a:t>
            </a:r>
            <a:r>
              <a:rPr lang="en-GB" dirty="0" err="1"/>
              <a:t>implementieren</a:t>
            </a:r>
            <a:r>
              <a:rPr lang="en-GB" dirty="0"/>
              <a:t>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0404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367D70FD-E590-399D-A3B9-8340BEC24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Rectangle 2477">
            <a:extLst>
              <a:ext uri="{FF2B5EF4-FFF2-40B4-BE49-F238E27FC236}">
                <a16:creationId xmlns:a16="http://schemas.microsoft.com/office/drawing/2014/main" id="{8365FDED-30F9-3DCD-B837-2091E420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D47AD74A-0ED4-18A1-9922-9CCB1F558E2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Interfaces: </a:t>
            </a:r>
            <a:r>
              <a:rPr lang="en-US" sz="2400" b="1" kern="1200" dirty="0" err="1">
                <a:solidFill>
                  <a:schemeClr val="bg1"/>
                </a:solidFill>
                <a:sym typeface="Calibri"/>
              </a:rPr>
              <a:t>ArrayList</a:t>
            </a:r>
            <a:endParaRPr lang="en-US" sz="2400" b="0" i="0" u="none" strike="noStrike" kern="1200" cap="none" dirty="0">
              <a:solidFill>
                <a:schemeClr val="bg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DA83B67E-2D7B-1D28-86FF-A77138723C5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23</a:t>
            </a:fld>
            <a:endParaRPr lang="en-US" sz="700" b="0" i="0" u="none" strike="noStrike" kern="1200" cap="none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329D9E-C256-BD17-E8F2-EA1FE2439EF8}"/>
              </a:ext>
            </a:extLst>
          </p:cNvPr>
          <p:cNvSpPr txBox="1"/>
          <p:nvPr/>
        </p:nvSpPr>
        <p:spPr>
          <a:xfrm>
            <a:off x="255235" y="3605458"/>
            <a:ext cx="8732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ArrayList</a:t>
            </a:r>
            <a:r>
              <a:rPr lang="en-GB" b="1" dirty="0"/>
              <a:t>: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Implementiert</a:t>
            </a:r>
            <a:r>
              <a:rPr lang="en-GB" b="1" dirty="0"/>
              <a:t>: </a:t>
            </a:r>
            <a:r>
              <a:rPr lang="en-GB" dirty="0">
                <a:latin typeface="Consolas" panose="020B0609020204030204" pitchFamily="49" charset="0"/>
              </a:rPr>
              <a:t>Serializable</a:t>
            </a:r>
            <a:r>
              <a:rPr lang="en-GB" dirty="0"/>
              <a:t>, </a:t>
            </a:r>
            <a:r>
              <a:rPr lang="en-GB" dirty="0">
                <a:latin typeface="Consolas" panose="020B0609020204030204" pitchFamily="49" charset="0"/>
              </a:rPr>
              <a:t>Cloneable</a:t>
            </a:r>
            <a:r>
              <a:rPr lang="en-GB" dirty="0"/>
              <a:t>, </a:t>
            </a:r>
            <a:r>
              <a:rPr lang="en-GB" dirty="0" err="1">
                <a:latin typeface="Consolas" panose="020B0609020204030204" pitchFamily="49" charset="0"/>
              </a:rPr>
              <a:t>Iterable</a:t>
            </a:r>
            <a:r>
              <a:rPr lang="en-GB" dirty="0"/>
              <a:t>, </a:t>
            </a:r>
            <a:r>
              <a:rPr lang="en-GB" dirty="0">
                <a:latin typeface="Consolas" panose="020B0609020204030204" pitchFamily="49" charset="0"/>
              </a:rPr>
              <a:t>Collection</a:t>
            </a:r>
            <a:r>
              <a:rPr lang="en-GB" dirty="0"/>
              <a:t>, </a:t>
            </a:r>
            <a:r>
              <a:rPr lang="en-GB" dirty="0">
                <a:latin typeface="Consolas" panose="020B0609020204030204" pitchFamily="49" charset="0"/>
              </a:rPr>
              <a:t>List</a:t>
            </a:r>
            <a:r>
              <a:rPr lang="en-GB" dirty="0"/>
              <a:t>, …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Extends: </a:t>
            </a:r>
            <a:r>
              <a:rPr lang="en-GB" dirty="0" err="1">
                <a:latin typeface="Consolas" panose="020B0609020204030204" pitchFamily="49" charset="0"/>
              </a:rPr>
              <a:t>AbstractList</a:t>
            </a:r>
            <a:endParaRPr lang="en-GB" b="1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39CFAFB-55EF-3C79-5144-446BE90AF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" y="1104815"/>
            <a:ext cx="7366000" cy="243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74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>
          <a:extLst>
            <a:ext uri="{FF2B5EF4-FFF2-40B4-BE49-F238E27FC236}">
              <a16:creationId xmlns:a16="http://schemas.microsoft.com/office/drawing/2014/main" id="{26CE1FF7-435F-B0B0-E288-621302328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66">
            <a:extLst>
              <a:ext uri="{FF2B5EF4-FFF2-40B4-BE49-F238E27FC236}">
                <a16:creationId xmlns:a16="http://schemas.microsoft.com/office/drawing/2014/main" id="{1DF6A4FA-FE13-28DA-25C9-2D663CADA2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Compiler-Fehler vs Exceptions</a:t>
            </a:r>
            <a:endParaRPr lang="en-GB"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5542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9321-0E76-D22D-DE56-327624CF9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Exceptions 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8F46E-9255-C1A7-B22E-187ABE26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25</a:t>
            </a:fld>
            <a:endParaRPr lang="de-CH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F07AB-51F4-26D9-F3DB-9AE30324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92" y="1087993"/>
            <a:ext cx="7772400" cy="1378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1FD80A-4CAC-8ACD-881A-82824AADB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92" y="2850598"/>
            <a:ext cx="7772400" cy="114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05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B08D6-1410-76C1-3D4D-D6C06E570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586B-B1E3-3FB0-5B52-44BADFAF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Zuerst </a:t>
            </a:r>
            <a:r>
              <a:rPr lang="de-CH" dirty="0" err="1"/>
              <a:t>Compile</a:t>
            </a:r>
            <a:r>
              <a:rPr lang="de-CH" dirty="0"/>
              <a:t>-Fehler,…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B1B01-3567-0709-1578-B88A1E811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67112"/>
          </a:xfrm>
        </p:spPr>
        <p:txBody>
          <a:bodyPr>
            <a:normAutofit/>
          </a:bodyPr>
          <a:lstStyle/>
          <a:p>
            <a:r>
              <a:rPr lang="de-AT" b="0" noProof="0" dirty="0"/>
              <a:t>Syntax überprüfen</a:t>
            </a:r>
          </a:p>
          <a:p>
            <a:pPr lvl="1"/>
            <a:r>
              <a:rPr lang="de-AT" dirty="0"/>
              <a:t>Keine Klammern, Semikolons vergessen?</a:t>
            </a:r>
          </a:p>
          <a:p>
            <a:pPr lvl="1"/>
            <a:r>
              <a:rPr lang="de-AT" dirty="0"/>
              <a:t>Existiert eine Methode mit diesem Namen und dieser Signatur?</a:t>
            </a:r>
          </a:p>
          <a:p>
            <a:r>
              <a:rPr lang="de-AT" b="0" dirty="0"/>
              <a:t>Typenkompatibilität überprüfen</a:t>
            </a:r>
          </a:p>
          <a:p>
            <a:pPr lvl="1"/>
            <a:r>
              <a:rPr lang="de-AT" noProof="0" dirty="0"/>
              <a:t>Compiler-Brille (später mehr)</a:t>
            </a:r>
          </a:p>
          <a:p>
            <a:pPr lvl="1"/>
            <a:r>
              <a:rPr lang="de-AT" dirty="0" err="1">
                <a:latin typeface="Ubuntu Mono" panose="020B0509030602030204" pitchFamily="49" charset="0"/>
              </a:rPr>
              <a:t>int</a:t>
            </a:r>
            <a:r>
              <a:rPr lang="de-AT" dirty="0">
                <a:latin typeface="Ubuntu Mono" panose="020B0509030602030204" pitchFamily="49" charset="0"/>
              </a:rPr>
              <a:t> i = 4.5;</a:t>
            </a:r>
          </a:p>
          <a:p>
            <a:pPr lvl="2"/>
            <a:r>
              <a:rPr lang="de-AT" b="1" dirty="0"/>
              <a:t>Präzisionsverlust: </a:t>
            </a:r>
            <a:r>
              <a:rPr lang="de-AT" dirty="0"/>
              <a:t>Der Compiler beschwert sich, explizites Casting erforderlich.</a:t>
            </a:r>
            <a:endParaRPr lang="de-AT" dirty="0">
              <a:latin typeface="Ubuntu Mono" panose="020B0509030602030204" pitchFamily="49" charset="0"/>
            </a:endParaRPr>
          </a:p>
          <a:p>
            <a:pPr lvl="1"/>
            <a:r>
              <a:rPr lang="de-AT" dirty="0">
                <a:latin typeface="Ubuntu Mono" panose="020B0509030602030204" pitchFamily="49" charset="0"/>
              </a:rPr>
              <a:t>String s = (String) </a:t>
            </a:r>
            <a:r>
              <a:rPr lang="de-AT" dirty="0" err="1">
                <a:latin typeface="Ubuntu Mono" panose="020B0509030602030204" pitchFamily="49" charset="0"/>
              </a:rPr>
              <a:t>new</a:t>
            </a:r>
            <a:r>
              <a:rPr lang="de-AT" dirty="0">
                <a:latin typeface="Ubuntu Mono" panose="020B0509030602030204" pitchFamily="49" charset="0"/>
              </a:rPr>
              <a:t> Integer(42);</a:t>
            </a:r>
          </a:p>
          <a:p>
            <a:pPr lvl="2"/>
            <a:r>
              <a:rPr lang="de-AT" b="1" dirty="0"/>
              <a:t>Kein Vererbungsverhältnis: </a:t>
            </a:r>
            <a:r>
              <a:rPr lang="de-AT" dirty="0"/>
              <a:t>Ein Cast zu Laufzeit würde nie funktionieren.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B90D0-B1BD-C08C-7166-6B1664EF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747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BB229-355F-23DB-3353-19F7FEF94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4FBE4-AD89-93BF-0D67-86B320191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… dann </a:t>
            </a:r>
            <a:r>
              <a:rPr lang="de-CH" dirty="0" err="1"/>
              <a:t>Exceptions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18357-F7DC-9E44-A171-BA64FC01C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0" dirty="0"/>
              <a:t>Wir überprüfen das Programm auf Logikfehler</a:t>
            </a:r>
          </a:p>
          <a:p>
            <a:pPr lvl="1"/>
            <a:r>
              <a:rPr lang="de-DE" b="1" dirty="0" err="1"/>
              <a:t>ArithmeticException</a:t>
            </a:r>
            <a:r>
              <a:rPr lang="de-DE" b="0" dirty="0"/>
              <a:t>: Tritt auf bei fehlerhaften mathematischen Operationen (z.B. Division durch Null).</a:t>
            </a:r>
          </a:p>
          <a:p>
            <a:pPr lvl="1"/>
            <a:r>
              <a:rPr lang="de-DE" b="1" dirty="0" err="1"/>
              <a:t>NullPointerException</a:t>
            </a:r>
            <a:r>
              <a:rPr lang="de-DE" b="0" dirty="0"/>
              <a:t>: Entsteht, wenn auf ein </a:t>
            </a:r>
            <a:r>
              <a:rPr lang="de-DE" b="1" i="1" dirty="0"/>
              <a:t>null</a:t>
            </a:r>
            <a:r>
              <a:rPr lang="de-DE" dirty="0"/>
              <a:t>-Objekt</a:t>
            </a:r>
            <a:r>
              <a:rPr lang="de-DE" b="0" dirty="0"/>
              <a:t> zugegriffen wird.</a:t>
            </a:r>
          </a:p>
          <a:p>
            <a:pPr lvl="1"/>
            <a:r>
              <a:rPr lang="de-DE" b="1" dirty="0" err="1"/>
              <a:t>ClassCastException</a:t>
            </a:r>
            <a:r>
              <a:rPr lang="de-DE" b="0" dirty="0"/>
              <a:t>: Wird geworfen bei einem ungültigen Cast zwischen inkompatiblen Objekten.</a:t>
            </a:r>
          </a:p>
          <a:p>
            <a:pPr lvl="1"/>
            <a:r>
              <a:rPr lang="de-DE" b="1" dirty="0" err="1"/>
              <a:t>ArrayIndexOutOfBoundsException</a:t>
            </a:r>
            <a:r>
              <a:rPr lang="de-DE" b="0" dirty="0"/>
              <a:t>: Passiert, wenn auf einen ungültigen Index eines Arrays zugegriffen wird.</a:t>
            </a:r>
          </a:p>
          <a:p>
            <a:pPr lvl="1"/>
            <a:r>
              <a:rPr lang="de-DE" b="1" dirty="0" err="1"/>
              <a:t>NumberFormatException</a:t>
            </a:r>
            <a:r>
              <a:rPr lang="de-DE" b="0" dirty="0"/>
              <a:t>: Tritt auf, wenn versucht wird, einen String in eine Zahl umzuwandeln, der kein korrektes Zahlenformat hat.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D135D-7E13-B219-CA14-20F632485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1286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3AF94-5571-410D-384F-1370430A7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FEBE-F123-6480-8E89-C7C4749A8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84" y="2143125"/>
            <a:ext cx="8003232" cy="857250"/>
          </a:xfrm>
        </p:spPr>
        <p:txBody>
          <a:bodyPr>
            <a:normAutofit/>
          </a:bodyPr>
          <a:lstStyle/>
          <a:p>
            <a:pPr algn="ctr"/>
            <a:r>
              <a:rPr lang="de-CH" dirty="0"/>
              <a:t>Exceptions können sehr spezifisch sein...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37F28-6153-3010-5702-92B78C76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785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D00A4-2ECD-A8FF-B033-286E22AE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C4A5C-F2DC-5A76-5D11-1F3F6185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E7C109-EBCD-FB7C-2D90-61459F47B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135" y="-524593"/>
            <a:ext cx="6602233" cy="62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18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40B0A-6C8E-211A-9555-EB9BA7C4E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Programm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72616-13A8-CCAD-203B-D76E1C7DB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H" dirty="0"/>
              <a:t>Besprechung Bonusaufgabe u10</a:t>
            </a:r>
          </a:p>
          <a:p>
            <a:r>
              <a:rPr lang="en-CH" dirty="0"/>
              <a:t>Interfaces</a:t>
            </a:r>
          </a:p>
          <a:p>
            <a:r>
              <a:rPr lang="en-CH" dirty="0"/>
              <a:t>Exceptions</a:t>
            </a:r>
          </a:p>
          <a:p>
            <a:r>
              <a:rPr lang="en-GB" dirty="0" err="1"/>
              <a:t>i</a:t>
            </a:r>
            <a:r>
              <a:rPr lang="en-CH" dirty="0"/>
              <a:t>nstanceof</a:t>
            </a:r>
          </a:p>
          <a:p>
            <a:r>
              <a:rPr lang="en-CH" dirty="0"/>
              <a:t>Vorbesprechung</a:t>
            </a:r>
          </a:p>
          <a:p>
            <a:r>
              <a:rPr lang="en-CH" dirty="0"/>
              <a:t>Nachbesprechung</a:t>
            </a:r>
          </a:p>
          <a:p>
            <a:r>
              <a:rPr lang="en-CH" dirty="0"/>
              <a:t>Kahoot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BE7FD-5634-DA3F-9B16-048A4A8D4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3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631088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D726A-E665-A0A0-AB7E-11CE29DDF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A5E178-D856-A814-DEFD-1E606F4D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9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CH" dirty="0"/>
              <a:t>Beispiel 1</a:t>
            </a:r>
            <a:endParaRPr lang="de-CH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8DBE2F-7EF5-7309-C653-F8E4A031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32F68-BA0B-260C-DB75-7CD9404C37E9}"/>
              </a:ext>
            </a:extLst>
          </p:cNvPr>
          <p:cNvSpPr txBox="1"/>
          <p:nvPr/>
        </p:nvSpPr>
        <p:spPr>
          <a:xfrm>
            <a:off x="1331259" y="48409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C7F2EF-1EE0-E7B5-9C2D-5C5D2F3C86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36" t="19626" r="12913" b="20091"/>
          <a:stretch/>
        </p:blipFill>
        <p:spPr>
          <a:xfrm>
            <a:off x="1515990" y="1096019"/>
            <a:ext cx="5864322" cy="295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99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25D0D-709F-D784-7EF1-BB4FE1979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BB1880-D793-B228-F986-8456D0F6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9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CH" dirty="0"/>
              <a:t>Beispiel 1 – Das sieht der Compiler </a:t>
            </a:r>
            <a:endParaRPr lang="de-CH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D27F44-511B-4492-3E56-88E855D2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5E47E-863F-2C07-8E35-77090697A4D2}"/>
              </a:ext>
            </a:extLst>
          </p:cNvPr>
          <p:cNvSpPr txBox="1"/>
          <p:nvPr/>
        </p:nvSpPr>
        <p:spPr>
          <a:xfrm>
            <a:off x="1331259" y="48409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9C1D474-A118-F1BB-655B-6D14D5FE868F}"/>
              </a:ext>
            </a:extLst>
          </p:cNvPr>
          <p:cNvSpPr txBox="1">
            <a:spLocks/>
          </p:cNvSpPr>
          <p:nvPr/>
        </p:nvSpPr>
        <p:spPr>
          <a:xfrm>
            <a:off x="6834" y="4780853"/>
            <a:ext cx="3203848" cy="369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Vereinfachte Darstellung</a:t>
            </a:r>
            <a:endParaRPr kumimoji="0" lang="de-CH" sz="1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6C4753-1548-736E-E856-279DC4CDF0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83" t="18401" r="10162" b="18401"/>
          <a:stretch/>
        </p:blipFill>
        <p:spPr>
          <a:xfrm>
            <a:off x="1333919" y="1131590"/>
            <a:ext cx="6476162" cy="2880320"/>
          </a:xfrm>
          <a:prstGeom prst="rect">
            <a:avLst/>
          </a:prstGeom>
        </p:spPr>
      </p:pic>
      <p:pic>
        <p:nvPicPr>
          <p:cNvPr id="6" name="Graphic 5" descr="3D glasses outline">
            <a:extLst>
              <a:ext uri="{FF2B5EF4-FFF2-40B4-BE49-F238E27FC236}">
                <a16:creationId xmlns:a16="http://schemas.microsoft.com/office/drawing/2014/main" id="{09B36737-BDA8-5406-7474-8C34F68D9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5992" y="1954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1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C0819-8C48-6243-7D0B-D53ABD06E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1E4142-2DBB-164A-DF27-EB6D9D4E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9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CH" dirty="0"/>
              <a:t>Beispiel 1</a:t>
            </a:r>
            <a:endParaRPr lang="de-CH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B503E4-25D8-3A2F-676B-BACFED5D7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AE980-1931-F26E-C088-296150D581D6}"/>
              </a:ext>
            </a:extLst>
          </p:cNvPr>
          <p:cNvSpPr txBox="1"/>
          <p:nvPr/>
        </p:nvSpPr>
        <p:spPr>
          <a:xfrm>
            <a:off x="1331259" y="48409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70B3A-A2B2-2D4F-1326-C05BB4987C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36" t="19626" r="12913" b="20091"/>
          <a:stretch/>
        </p:blipFill>
        <p:spPr>
          <a:xfrm>
            <a:off x="1515990" y="1096019"/>
            <a:ext cx="5864322" cy="29514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AD01046-359B-C18D-DB2F-A80AA6A81E4D}"/>
              </a:ext>
            </a:extLst>
          </p:cNvPr>
          <p:cNvGrpSpPr/>
          <p:nvPr/>
        </p:nvGrpSpPr>
        <p:grpSpPr>
          <a:xfrm>
            <a:off x="4413653" y="3219822"/>
            <a:ext cx="1252798" cy="356681"/>
            <a:chOff x="4413653" y="3219822"/>
            <a:chExt cx="1252798" cy="356681"/>
          </a:xfrm>
        </p:grpSpPr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F979E769-A456-C6A7-DD23-A16ED4C3AF32}"/>
                </a:ext>
              </a:extLst>
            </p:cNvPr>
            <p:cNvSpPr/>
            <p:nvPr/>
          </p:nvSpPr>
          <p:spPr>
            <a:xfrm rot="16200000">
              <a:off x="4968044" y="2967794"/>
              <a:ext cx="144016" cy="648072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itle 2">
              <a:extLst>
                <a:ext uri="{FF2B5EF4-FFF2-40B4-BE49-F238E27FC236}">
                  <a16:creationId xmlns:a16="http://schemas.microsoft.com/office/drawing/2014/main" id="{43D0410A-B5E5-2661-E4A1-78C48C9A32E6}"/>
                </a:ext>
              </a:extLst>
            </p:cNvPr>
            <p:cNvSpPr txBox="1">
              <a:spLocks/>
            </p:cNvSpPr>
            <p:nvPr/>
          </p:nvSpPr>
          <p:spPr>
            <a:xfrm>
              <a:off x="4413653" y="3363838"/>
              <a:ext cx="1252798" cy="21266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CH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False</a:t>
              </a:r>
              <a:endParaRPr kumimoji="0" lang="de-CH" sz="1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D679B4B-6F25-FDBA-EB6B-F62E17C464B5}"/>
              </a:ext>
            </a:extLst>
          </p:cNvPr>
          <p:cNvSpPr/>
          <p:nvPr/>
        </p:nvSpPr>
        <p:spPr>
          <a:xfrm>
            <a:off x="5436096" y="2931790"/>
            <a:ext cx="1512168" cy="288032"/>
          </a:xfrm>
          <a:prstGeom prst="rect">
            <a:avLst/>
          </a:prstGeom>
          <a:solidFill>
            <a:srgbClr val="1C1E1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7DCBA4F-B308-C7EF-F1D5-872214CAFABE}"/>
              </a:ext>
            </a:extLst>
          </p:cNvPr>
          <p:cNvSpPr txBox="1">
            <a:spLocks/>
          </p:cNvSpPr>
          <p:nvPr/>
        </p:nvSpPr>
        <p:spPr>
          <a:xfrm>
            <a:off x="457200" y="4183857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False</a:t>
            </a:r>
            <a:endParaRPr kumimoji="0" lang="de-CH" sz="3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76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984CA-960B-66F4-3F3C-C86F947CD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3832A25-63F3-5449-8C68-FDFA91E68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320" y="1186836"/>
            <a:ext cx="5622665" cy="27698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E3174A-EA67-E1D0-E0D8-3DF478D71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9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CH" dirty="0"/>
              <a:t>Beispiel 1 – Ohne Short-</a:t>
            </a:r>
            <a:r>
              <a:rPr lang="de-CH" dirty="0" err="1"/>
              <a:t>Circuiting</a:t>
            </a:r>
            <a:endParaRPr lang="de-CH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DF0E05-3527-4BAE-9BEE-41E6D6BE3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9427D4-9F57-A562-75FC-B1C9489ECE5A}"/>
              </a:ext>
            </a:extLst>
          </p:cNvPr>
          <p:cNvSpPr txBox="1"/>
          <p:nvPr/>
        </p:nvSpPr>
        <p:spPr>
          <a:xfrm>
            <a:off x="1331259" y="48409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C962CF-8076-6C70-B560-D29F31E973C4}"/>
              </a:ext>
            </a:extLst>
          </p:cNvPr>
          <p:cNvGrpSpPr/>
          <p:nvPr/>
        </p:nvGrpSpPr>
        <p:grpSpPr>
          <a:xfrm>
            <a:off x="4283968" y="3147814"/>
            <a:ext cx="1252798" cy="356681"/>
            <a:chOff x="4413653" y="3219822"/>
            <a:chExt cx="1252798" cy="356681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CFBED4A7-8BA5-7FEB-FEE1-3E2381B8385C}"/>
                </a:ext>
              </a:extLst>
            </p:cNvPr>
            <p:cNvSpPr/>
            <p:nvPr/>
          </p:nvSpPr>
          <p:spPr>
            <a:xfrm rot="16200000">
              <a:off x="4968044" y="2967794"/>
              <a:ext cx="144016" cy="648072"/>
            </a:xfrm>
            <a:prstGeom prst="leftBrace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E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itle 2">
              <a:extLst>
                <a:ext uri="{FF2B5EF4-FFF2-40B4-BE49-F238E27FC236}">
                  <a16:creationId xmlns:a16="http://schemas.microsoft.com/office/drawing/2014/main" id="{36B39BC1-BAE0-3FF8-FB90-B6DA48A3B176}"/>
                </a:ext>
              </a:extLst>
            </p:cNvPr>
            <p:cNvSpPr txBox="1">
              <a:spLocks/>
            </p:cNvSpPr>
            <p:nvPr/>
          </p:nvSpPr>
          <p:spPr>
            <a:xfrm>
              <a:off x="4413653" y="3363838"/>
              <a:ext cx="1252798" cy="21266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CH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True</a:t>
              </a:r>
              <a:endParaRPr kumimoji="0" lang="de-CH" sz="14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j-ea"/>
                <a:cs typeface="+mj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C4415C-07F5-D9D3-D431-ACD97DA1CDFF}"/>
              </a:ext>
            </a:extLst>
          </p:cNvPr>
          <p:cNvGrpSpPr/>
          <p:nvPr/>
        </p:nvGrpSpPr>
        <p:grpSpPr>
          <a:xfrm>
            <a:off x="5450427" y="3147814"/>
            <a:ext cx="1252798" cy="356681"/>
            <a:chOff x="4413653" y="3219822"/>
            <a:chExt cx="1252798" cy="356681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F3EB086A-AB1E-71E8-826F-3914F3F6D8FB}"/>
                </a:ext>
              </a:extLst>
            </p:cNvPr>
            <p:cNvSpPr/>
            <p:nvPr/>
          </p:nvSpPr>
          <p:spPr>
            <a:xfrm rot="16200000">
              <a:off x="4968044" y="2967794"/>
              <a:ext cx="144016" cy="648072"/>
            </a:xfrm>
            <a:prstGeom prst="leftBrac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E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itle 2">
              <a:extLst>
                <a:ext uri="{FF2B5EF4-FFF2-40B4-BE49-F238E27FC236}">
                  <a16:creationId xmlns:a16="http://schemas.microsoft.com/office/drawing/2014/main" id="{271A58A3-96FF-1940-AE54-128698E9763E}"/>
                </a:ext>
              </a:extLst>
            </p:cNvPr>
            <p:cNvSpPr txBox="1">
              <a:spLocks/>
            </p:cNvSpPr>
            <p:nvPr/>
          </p:nvSpPr>
          <p:spPr>
            <a:xfrm>
              <a:off x="4413653" y="3363838"/>
              <a:ext cx="1252798" cy="21266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CH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Exception</a:t>
              </a:r>
              <a:endParaRPr kumimoji="0" lang="de-CH" sz="14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j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875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5B448-5504-411F-CDC4-C10A1FC25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66FC27-657F-2C37-6132-318D4B955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0568" y="-2872"/>
            <a:ext cx="5961348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5F7A51-F781-2C28-AF41-3B2DF30E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9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CH" dirty="0"/>
              <a:t>Aufgabe 1</a:t>
            </a:r>
            <a:endParaRPr lang="de-CH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49E1ED-D05B-4E5F-FD01-E0B23E22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3A3DA-F568-E114-0088-84341BB09878}"/>
              </a:ext>
            </a:extLst>
          </p:cNvPr>
          <p:cNvSpPr txBox="1"/>
          <p:nvPr/>
        </p:nvSpPr>
        <p:spPr>
          <a:xfrm>
            <a:off x="1331259" y="48409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7EEFFA-BD9C-2FC2-7474-6B10F3809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044522"/>
            <a:ext cx="2997721" cy="1048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Compile</a:t>
            </a:r>
            <a:r>
              <a:rPr lang="de-DE" dirty="0"/>
              <a:t>-Fehler	</a:t>
            </a:r>
          </a:p>
          <a:p>
            <a:pPr marL="0" indent="0">
              <a:buNone/>
            </a:pPr>
            <a:r>
              <a:rPr lang="de-DE" dirty="0" err="1"/>
              <a:t>Exception</a:t>
            </a:r>
            <a:r>
              <a:rPr lang="de-DE" dirty="0"/>
              <a:t>		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F3586-2F02-30A4-0C24-6D0E9E3C538D}"/>
              </a:ext>
            </a:extLst>
          </p:cNvPr>
          <p:cNvSpPr/>
          <p:nvPr/>
        </p:nvSpPr>
        <p:spPr>
          <a:xfrm>
            <a:off x="7164288" y="2139702"/>
            <a:ext cx="28803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4C331D-6F2F-6DC9-6E81-3B7332EE9FE6}"/>
              </a:ext>
            </a:extLst>
          </p:cNvPr>
          <p:cNvSpPr/>
          <p:nvPr/>
        </p:nvSpPr>
        <p:spPr>
          <a:xfrm>
            <a:off x="7164288" y="2664053"/>
            <a:ext cx="28803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BF304FBE-02EB-91F4-D1F7-AC24C6C080C5}"/>
              </a:ext>
            </a:extLst>
          </p:cNvPr>
          <p:cNvSpPr/>
          <p:nvPr/>
        </p:nvSpPr>
        <p:spPr>
          <a:xfrm rot="2331877">
            <a:off x="7128283" y="2117631"/>
            <a:ext cx="360040" cy="360040"/>
          </a:xfrm>
          <a:prstGeom prst="plus">
            <a:avLst>
              <a:gd name="adj" fmla="val 4268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75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55D5F-30B5-5CDD-56AE-79258635A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1FEA89-C559-6E7C-7D92-E6A3FE111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2094" y="103637"/>
            <a:ext cx="7772400" cy="493048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096C5A-4FD4-8134-4030-C3FD493E0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9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CH" dirty="0"/>
              <a:t>Aufgabe 2</a:t>
            </a:r>
            <a:endParaRPr lang="de-CH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DBD1E0-948C-6198-64BD-1B0A51BDF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A77E2-5372-BFB4-F0FD-2CECE9C965E1}"/>
              </a:ext>
            </a:extLst>
          </p:cNvPr>
          <p:cNvSpPr txBox="1"/>
          <p:nvPr/>
        </p:nvSpPr>
        <p:spPr>
          <a:xfrm>
            <a:off x="1331259" y="48409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A61C84C-629C-1CD9-F5B1-C352D8DC2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2751" y="2044522"/>
            <a:ext cx="2997721" cy="1048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Compile</a:t>
            </a:r>
            <a:r>
              <a:rPr lang="de-DE" dirty="0"/>
              <a:t>-Fehler	</a:t>
            </a:r>
          </a:p>
          <a:p>
            <a:pPr marL="0" indent="0">
              <a:buNone/>
            </a:pPr>
            <a:r>
              <a:rPr lang="de-DE" dirty="0" err="1"/>
              <a:t>Exception</a:t>
            </a:r>
            <a:r>
              <a:rPr lang="de-DE" dirty="0"/>
              <a:t>		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3E235A-4BA2-E700-1B50-10728F9B3EB1}"/>
              </a:ext>
            </a:extLst>
          </p:cNvPr>
          <p:cNvSpPr/>
          <p:nvPr/>
        </p:nvSpPr>
        <p:spPr>
          <a:xfrm>
            <a:off x="8415039" y="2139702"/>
            <a:ext cx="28803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5B603D-294C-0B80-F037-98E6D3981B78}"/>
              </a:ext>
            </a:extLst>
          </p:cNvPr>
          <p:cNvSpPr/>
          <p:nvPr/>
        </p:nvSpPr>
        <p:spPr>
          <a:xfrm>
            <a:off x="8415039" y="2664053"/>
            <a:ext cx="28803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5DDA583A-AD85-4570-A4D0-DCF8F8830A63}"/>
              </a:ext>
            </a:extLst>
          </p:cNvPr>
          <p:cNvSpPr/>
          <p:nvPr/>
        </p:nvSpPr>
        <p:spPr>
          <a:xfrm rot="2331877">
            <a:off x="8354719" y="2097986"/>
            <a:ext cx="360040" cy="360040"/>
          </a:xfrm>
          <a:prstGeom prst="plus">
            <a:avLst>
              <a:gd name="adj" fmla="val 4268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58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2B75E-B74A-467F-D9C7-FE88E14DE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646968-055A-FB58-D95D-7873A573F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9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CH" dirty="0"/>
              <a:t>Aufgabe 3</a:t>
            </a:r>
            <a:endParaRPr lang="de-CH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EACCB4-0C2F-B306-3487-7878C397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6ED5A-41A5-DE91-4DF9-FE16F1505EF3}"/>
              </a:ext>
            </a:extLst>
          </p:cNvPr>
          <p:cNvSpPr txBox="1"/>
          <p:nvPr/>
        </p:nvSpPr>
        <p:spPr>
          <a:xfrm>
            <a:off x="1331259" y="48409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01C7F15-8A94-56B5-1526-4DD073ACB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2711" y="2044522"/>
            <a:ext cx="2997721" cy="1048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Compile</a:t>
            </a:r>
            <a:r>
              <a:rPr lang="de-DE" dirty="0"/>
              <a:t>-Fehler	</a:t>
            </a:r>
          </a:p>
          <a:p>
            <a:pPr marL="0" indent="0">
              <a:buNone/>
            </a:pPr>
            <a:r>
              <a:rPr lang="de-DE" dirty="0" err="1"/>
              <a:t>Exception</a:t>
            </a:r>
            <a:r>
              <a:rPr lang="de-DE" dirty="0"/>
              <a:t>		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A6C1D7-3483-6EF8-10F1-DA4076DB215A}"/>
              </a:ext>
            </a:extLst>
          </p:cNvPr>
          <p:cNvSpPr/>
          <p:nvPr/>
        </p:nvSpPr>
        <p:spPr>
          <a:xfrm>
            <a:off x="8054999" y="2139702"/>
            <a:ext cx="28803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D9AF7F-9646-6BB7-AD33-F88E6A3DF6DE}"/>
              </a:ext>
            </a:extLst>
          </p:cNvPr>
          <p:cNvSpPr/>
          <p:nvPr/>
        </p:nvSpPr>
        <p:spPr>
          <a:xfrm>
            <a:off x="8054999" y="2664053"/>
            <a:ext cx="28803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83CF6125-AD1D-27FE-C70D-C3212C6FD157}"/>
              </a:ext>
            </a:extLst>
          </p:cNvPr>
          <p:cNvSpPr/>
          <p:nvPr/>
        </p:nvSpPr>
        <p:spPr>
          <a:xfrm rot="2331877">
            <a:off x="8027283" y="2117631"/>
            <a:ext cx="360040" cy="360040"/>
          </a:xfrm>
          <a:prstGeom prst="plus">
            <a:avLst>
              <a:gd name="adj" fmla="val 4268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EC1E1-3738-D4D5-3A60-49209DD40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90" y="1466977"/>
            <a:ext cx="4735094" cy="226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2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D9F39-74A8-0603-3B0A-005F62BEA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ABC353-D617-E7D6-E40C-368FC2D15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2168" y="230140"/>
            <a:ext cx="7772400" cy="468322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3F9D553-7B9D-C39E-A141-EE3D1502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9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CH" dirty="0"/>
              <a:t>Aufgabe 4</a:t>
            </a:r>
            <a:endParaRPr lang="de-CH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B3B245-3704-D9F6-D933-35B4DEA8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93C820-3BE2-133E-E0AF-940A6F8890E1}"/>
              </a:ext>
            </a:extLst>
          </p:cNvPr>
          <p:cNvSpPr txBox="1"/>
          <p:nvPr/>
        </p:nvSpPr>
        <p:spPr>
          <a:xfrm>
            <a:off x="1331259" y="48409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E2013F0-E557-295D-521D-6683DD9A7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2711" y="2044522"/>
            <a:ext cx="2997721" cy="1048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Compile</a:t>
            </a:r>
            <a:r>
              <a:rPr lang="de-DE" dirty="0"/>
              <a:t>-Fehler	</a:t>
            </a:r>
          </a:p>
          <a:p>
            <a:pPr marL="0" indent="0">
              <a:buNone/>
            </a:pPr>
            <a:r>
              <a:rPr lang="de-DE" dirty="0" err="1"/>
              <a:t>Exception</a:t>
            </a:r>
            <a:r>
              <a:rPr lang="de-DE" dirty="0"/>
              <a:t>		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DA3984-81C5-5A1C-CFDF-F76482389FE3}"/>
              </a:ext>
            </a:extLst>
          </p:cNvPr>
          <p:cNvSpPr/>
          <p:nvPr/>
        </p:nvSpPr>
        <p:spPr>
          <a:xfrm>
            <a:off x="8054999" y="2139702"/>
            <a:ext cx="28803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4462AC-94A8-8415-0DFF-8A470A7B472B}"/>
              </a:ext>
            </a:extLst>
          </p:cNvPr>
          <p:cNvSpPr/>
          <p:nvPr/>
        </p:nvSpPr>
        <p:spPr>
          <a:xfrm>
            <a:off x="8054999" y="2664053"/>
            <a:ext cx="28803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28412BC-8AE9-B911-0801-7AFA492B232A}"/>
              </a:ext>
            </a:extLst>
          </p:cNvPr>
          <p:cNvSpPr txBox="1">
            <a:spLocks/>
          </p:cNvSpPr>
          <p:nvPr/>
        </p:nvSpPr>
        <p:spPr>
          <a:xfrm>
            <a:off x="5672875" y="3188404"/>
            <a:ext cx="2577392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Weder, noch!</a:t>
            </a:r>
            <a:endParaRPr kumimoji="0" lang="de-CH" sz="32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223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3DA27-AB79-38C7-114E-0BD441DE6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D6D3C7-BBB1-80F2-C7AA-7AFB63237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8560" y="92303"/>
            <a:ext cx="5616828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7A55268-082A-274C-DAE7-111689945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9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CH" dirty="0"/>
              <a:t>Aufgabe 5</a:t>
            </a:r>
            <a:endParaRPr lang="de-CH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F3D514-FF37-DA74-4DCF-8EF76FC81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D17E1C-DF04-CEC2-A74B-8FC98E5CADB2}"/>
              </a:ext>
            </a:extLst>
          </p:cNvPr>
          <p:cNvSpPr txBox="1"/>
          <p:nvPr/>
        </p:nvSpPr>
        <p:spPr>
          <a:xfrm>
            <a:off x="1331259" y="48409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051C054-4EE3-4C44-08C6-7866DD88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4048" y="2044522"/>
            <a:ext cx="2997721" cy="1048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Compile</a:t>
            </a:r>
            <a:r>
              <a:rPr lang="de-DE" dirty="0"/>
              <a:t>-Fehler	</a:t>
            </a:r>
          </a:p>
          <a:p>
            <a:pPr marL="0" indent="0">
              <a:buNone/>
            </a:pPr>
            <a:r>
              <a:rPr lang="de-DE" dirty="0" err="1"/>
              <a:t>Exception</a:t>
            </a:r>
            <a:r>
              <a:rPr lang="de-DE" dirty="0"/>
              <a:t>		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F1469E-DA91-8207-8733-C5D8526DBE56}"/>
              </a:ext>
            </a:extLst>
          </p:cNvPr>
          <p:cNvSpPr/>
          <p:nvPr/>
        </p:nvSpPr>
        <p:spPr>
          <a:xfrm>
            <a:off x="7596336" y="2139702"/>
            <a:ext cx="28803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E9313E-54B4-FF06-9481-C97EC0193D9E}"/>
              </a:ext>
            </a:extLst>
          </p:cNvPr>
          <p:cNvSpPr/>
          <p:nvPr/>
        </p:nvSpPr>
        <p:spPr>
          <a:xfrm>
            <a:off x="7596336" y="2664053"/>
            <a:ext cx="28803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CAF5E628-0EB6-846D-15C4-69AE9B4CC25A}"/>
              </a:ext>
            </a:extLst>
          </p:cNvPr>
          <p:cNvSpPr/>
          <p:nvPr/>
        </p:nvSpPr>
        <p:spPr>
          <a:xfrm rot="2331877">
            <a:off x="7568620" y="2099087"/>
            <a:ext cx="360040" cy="360040"/>
          </a:xfrm>
          <a:prstGeom prst="plus">
            <a:avLst>
              <a:gd name="adj" fmla="val 4268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5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0E5D4-60E1-612F-FAB6-8135E956A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93E159-80D2-F7AF-95D2-A1340AAEE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5143" y="0"/>
            <a:ext cx="7245626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FD3F058-4242-B2C3-519F-1A6149C03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9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CH" dirty="0"/>
              <a:t>Aufgabe 6</a:t>
            </a:r>
            <a:endParaRPr lang="de-CH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7466C6-26BF-51D5-52EB-4666084DF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E5B31-B822-CC38-E413-44E33C6E5050}"/>
              </a:ext>
            </a:extLst>
          </p:cNvPr>
          <p:cNvSpPr txBox="1"/>
          <p:nvPr/>
        </p:nvSpPr>
        <p:spPr>
          <a:xfrm>
            <a:off x="1331259" y="48409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CB543C-8983-0CA9-7D22-B0BB93B54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2711" y="2044522"/>
            <a:ext cx="2997721" cy="1048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Compile</a:t>
            </a:r>
            <a:r>
              <a:rPr lang="de-DE" dirty="0"/>
              <a:t>-Fehler	</a:t>
            </a:r>
          </a:p>
          <a:p>
            <a:pPr marL="0" indent="0">
              <a:buNone/>
            </a:pPr>
            <a:r>
              <a:rPr lang="de-DE" dirty="0" err="1"/>
              <a:t>Exception</a:t>
            </a:r>
            <a:r>
              <a:rPr lang="de-DE" dirty="0"/>
              <a:t>		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7BD776-CA80-E90F-BBFC-046FA2ECD913}"/>
              </a:ext>
            </a:extLst>
          </p:cNvPr>
          <p:cNvSpPr/>
          <p:nvPr/>
        </p:nvSpPr>
        <p:spPr>
          <a:xfrm>
            <a:off x="8054999" y="2139702"/>
            <a:ext cx="28803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2491B1-383A-0B7F-EADD-03AACC00F16F}"/>
              </a:ext>
            </a:extLst>
          </p:cNvPr>
          <p:cNvSpPr/>
          <p:nvPr/>
        </p:nvSpPr>
        <p:spPr>
          <a:xfrm>
            <a:off x="8054999" y="2664053"/>
            <a:ext cx="28803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4A671FE3-EB8E-17E7-A618-A4E91FFD1697}"/>
              </a:ext>
            </a:extLst>
          </p:cNvPr>
          <p:cNvSpPr/>
          <p:nvPr/>
        </p:nvSpPr>
        <p:spPr>
          <a:xfrm rot="2331877">
            <a:off x="8027283" y="2138601"/>
            <a:ext cx="360040" cy="360040"/>
          </a:xfrm>
          <a:prstGeom prst="plus">
            <a:avLst>
              <a:gd name="adj" fmla="val 4268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44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C1443-E8D2-BD7A-B443-5B24C2AF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Bonusaufgabe u10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8D7AB9-B63A-3DA6-8A04-723FF5E5F1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382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C074C-F39D-B8FB-74BB-30425B034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6C5B64-FAB0-1F74-58E7-33A063678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4204" y="0"/>
            <a:ext cx="6530009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E0C4D42-FA9A-6962-823F-5A0068755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9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CH" dirty="0"/>
              <a:t>Aufgabe 7</a:t>
            </a:r>
            <a:endParaRPr lang="de-CH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BED8AF-1AC6-0E25-70CC-C0E649931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79607-4E44-FC6B-AA05-27D6F8C3E406}"/>
              </a:ext>
            </a:extLst>
          </p:cNvPr>
          <p:cNvSpPr txBox="1"/>
          <p:nvPr/>
        </p:nvSpPr>
        <p:spPr>
          <a:xfrm>
            <a:off x="1331259" y="48409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B32B1AE-2AFB-04B8-B44B-CE21CD2AB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4339" y="2044522"/>
            <a:ext cx="2997721" cy="1048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Compile</a:t>
            </a:r>
            <a:r>
              <a:rPr lang="de-DE" dirty="0"/>
              <a:t>-Fehler	</a:t>
            </a:r>
          </a:p>
          <a:p>
            <a:pPr marL="0" indent="0">
              <a:buNone/>
            </a:pPr>
            <a:r>
              <a:rPr lang="de-DE" dirty="0" err="1"/>
              <a:t>Exception</a:t>
            </a:r>
            <a:r>
              <a:rPr lang="de-DE" dirty="0"/>
              <a:t>		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7B0305-EBAA-DDFF-E1DD-83F4586255E7}"/>
              </a:ext>
            </a:extLst>
          </p:cNvPr>
          <p:cNvSpPr/>
          <p:nvPr/>
        </p:nvSpPr>
        <p:spPr>
          <a:xfrm>
            <a:off x="7646627" y="2139702"/>
            <a:ext cx="28803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677C4B-BC8A-C6BE-D8B0-0CD4D708022D}"/>
              </a:ext>
            </a:extLst>
          </p:cNvPr>
          <p:cNvSpPr/>
          <p:nvPr/>
        </p:nvSpPr>
        <p:spPr>
          <a:xfrm>
            <a:off x="7646627" y="2664053"/>
            <a:ext cx="28803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1493BC08-F1E0-E066-B782-ECF21307B66B}"/>
              </a:ext>
            </a:extLst>
          </p:cNvPr>
          <p:cNvSpPr/>
          <p:nvPr/>
        </p:nvSpPr>
        <p:spPr>
          <a:xfrm rot="2331877">
            <a:off x="7597437" y="2642657"/>
            <a:ext cx="360040" cy="360040"/>
          </a:xfrm>
          <a:prstGeom prst="plus">
            <a:avLst>
              <a:gd name="adj" fmla="val 4268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42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41623-DE05-FB1D-0003-1586E2DC4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BAC7D3-A370-D753-2749-A350FEA59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6617" y="444284"/>
            <a:ext cx="7737480" cy="443953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19FD3E-5AB4-E812-B343-36A995CD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9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de-CH" dirty="0"/>
              <a:t>Aufgabe 8</a:t>
            </a:r>
            <a:endParaRPr lang="de-CH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E68F0-E1C6-B2E7-E2F0-4E83A9A1D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2045E-FF53-7BCC-CB47-88D082ED7D5F}"/>
              </a:ext>
            </a:extLst>
          </p:cNvPr>
          <p:cNvSpPr txBox="1"/>
          <p:nvPr/>
        </p:nvSpPr>
        <p:spPr>
          <a:xfrm>
            <a:off x="1331259" y="48409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6EDD25-4DB5-F156-7DE9-337BBB999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775" y="2044522"/>
            <a:ext cx="2997721" cy="1048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Compile</a:t>
            </a:r>
            <a:r>
              <a:rPr lang="de-DE" dirty="0"/>
              <a:t>-Fehler	</a:t>
            </a:r>
          </a:p>
          <a:p>
            <a:pPr marL="0" indent="0">
              <a:buNone/>
            </a:pPr>
            <a:r>
              <a:rPr lang="de-DE" dirty="0" err="1"/>
              <a:t>Exception</a:t>
            </a:r>
            <a:r>
              <a:rPr lang="de-DE" dirty="0"/>
              <a:t>		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684AF8-ADFC-9D5E-E2D3-97420738201E}"/>
              </a:ext>
            </a:extLst>
          </p:cNvPr>
          <p:cNvSpPr/>
          <p:nvPr/>
        </p:nvSpPr>
        <p:spPr>
          <a:xfrm>
            <a:off x="8631063" y="2139702"/>
            <a:ext cx="28803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4383D9-BD4F-4BC0-298E-4FEFB91511FB}"/>
              </a:ext>
            </a:extLst>
          </p:cNvPr>
          <p:cNvSpPr/>
          <p:nvPr/>
        </p:nvSpPr>
        <p:spPr>
          <a:xfrm>
            <a:off x="8631063" y="2664053"/>
            <a:ext cx="28803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E537275-EC62-BC27-595E-06B1BA8E602B}"/>
              </a:ext>
            </a:extLst>
          </p:cNvPr>
          <p:cNvSpPr txBox="1">
            <a:spLocks/>
          </p:cNvSpPr>
          <p:nvPr/>
        </p:nvSpPr>
        <p:spPr>
          <a:xfrm>
            <a:off x="6248939" y="3191689"/>
            <a:ext cx="2577392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Weder, noch!</a:t>
            </a:r>
            <a:endParaRPr kumimoji="0" lang="de-CH" sz="32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4666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C9D3D-9C11-1110-95F6-71EF3C19D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6A8AA-630B-475B-0937-A16F0A43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Method Overloading on steroids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E33E0-B7FF-1226-8C2B-44965B846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42</a:t>
            </a:fld>
            <a:endParaRPr lang="de-CH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EFBE4C-DDE9-BEBF-942E-C0B4CB422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424" y="1460193"/>
            <a:ext cx="4029376" cy="291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FCB2FC-D4FD-28D4-99CE-9A2D32DA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98" y="862997"/>
            <a:ext cx="3873173" cy="422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82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41614D-C65A-3394-E9A2-5F4F97EF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276828-D7A0-FE47-9829-145B1BD65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8" y="0"/>
            <a:ext cx="59383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25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A4ACC-01E1-924A-C3F6-5E54EFC2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Method Overloading on steroids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B10D3-2903-F73C-F8F8-4861CFCDD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44</a:t>
            </a:fld>
            <a:endParaRPr lang="de-CH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F9E64-8000-1C42-DCAA-317BCFAF0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246"/>
            <a:ext cx="4674636" cy="1915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7A85A-31E2-3BB3-6764-31303E08E4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697" b="16964"/>
          <a:stretch/>
        </p:blipFill>
        <p:spPr>
          <a:xfrm>
            <a:off x="3634152" y="1853465"/>
            <a:ext cx="5447095" cy="10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>
          <a:extLst>
            <a:ext uri="{FF2B5EF4-FFF2-40B4-BE49-F238E27FC236}">
              <a16:creationId xmlns:a16="http://schemas.microsoft.com/office/drawing/2014/main" id="{16029D88-BFF4-D5EF-EEA1-EBD87B98E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186">
            <a:extLst>
              <a:ext uri="{FF2B5EF4-FFF2-40B4-BE49-F238E27FC236}">
                <a16:creationId xmlns:a16="http://schemas.microsoft.com/office/drawing/2014/main" id="{D89B0635-9209-5B5F-C9D9-E3F15D8021F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instanceof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6484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85B30-7F22-8183-549B-658B23A88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BFF5D-09AA-656D-4C1A-E6DD9E5E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de-AT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46</a:t>
            </a:fld>
            <a:endParaRPr kumimoji="0" lang="de-AT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8C8544-A468-0336-959D-E29007BF44D1}"/>
              </a:ext>
            </a:extLst>
          </p:cNvPr>
          <p:cNvSpPr txBox="1"/>
          <p:nvPr/>
        </p:nvSpPr>
        <p:spPr>
          <a:xfrm>
            <a:off x="457200" y="1986975"/>
            <a:ext cx="822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konkretesObjekt </a:t>
            </a:r>
            <a:r>
              <a:rPr kumimoji="0" lang="de-AT" sz="32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instanceof</a:t>
            </a:r>
            <a:r>
              <a:rPr kumimoji="0" lang="de-AT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Klasse</a:t>
            </a:r>
          </a:p>
        </p:txBody>
      </p:sp>
    </p:spTree>
    <p:extLst>
      <p:ext uri="{BB962C8B-B14F-4D97-AF65-F5344CB8AC3E}">
        <p14:creationId xmlns:p14="http://schemas.microsoft.com/office/powerpoint/2010/main" val="971581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6EDF-DA78-0696-510B-C57CD99C5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ClassCastException vermeiden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221F9-1AD9-A65E-648C-8C8EFFCA6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Rettung: </a:t>
            </a:r>
            <a:r>
              <a:rPr lang="en-CH" dirty="0">
                <a:solidFill>
                  <a:srgbClr val="00B0F0"/>
                </a:solidFill>
              </a:rPr>
              <a:t>instanceof</a:t>
            </a:r>
            <a:r>
              <a:rPr lang="en-CH" dirty="0"/>
              <a:t> Keyword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903C4-21CD-9C6C-E992-5CC84E64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de-CH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47</a:t>
            </a:fld>
            <a:endParaRPr kumimoji="0" lang="de-CH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9B9BA-AFFA-AF3B-CAD7-D02D29B6C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2019300"/>
            <a:ext cx="7747000" cy="1104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42DBD6-EB47-5F56-B66C-AA44CE921D8B}"/>
              </a:ext>
            </a:extLst>
          </p:cNvPr>
          <p:cNvSpPr txBox="1"/>
          <p:nvPr/>
        </p:nvSpPr>
        <p:spPr>
          <a:xfrm>
            <a:off x="698500" y="3397746"/>
            <a:ext cx="7683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CH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muss</a:t>
            </a: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ein Reference Type sein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CH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muss</a:t>
            </a: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ein Objekt (Instanz) von einem Reference Type sein (keine Primitives)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r>
              <a:rPr kumimoji="0" lang="en-CH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Compile Error</a:t>
            </a: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 ⟺	</a:t>
            </a: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b = (</a:t>
            </a: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 </a:t>
            </a: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; zu einem Compile Error 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</a:t>
            </a: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ühren würde</a:t>
            </a:r>
          </a:p>
        </p:txBody>
      </p:sp>
    </p:spTree>
    <p:extLst>
      <p:ext uri="{BB962C8B-B14F-4D97-AF65-F5344CB8AC3E}">
        <p14:creationId xmlns:p14="http://schemas.microsoft.com/office/powerpoint/2010/main" val="29194905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8CC5F-E098-BEB0-C730-7E4710289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FB96C-E752-9599-2292-A2316727D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6F15528-21DE-4FAA-801E-634DDDAF4B2B}" type="slidenum">
              <a:rPr kumimoji="0" lang="de-AT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48</a:t>
            </a:fld>
            <a:endParaRPr kumimoji="0" lang="de-AT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7D80F-9C0D-AE2F-3AC6-BD7E73CBBD6E}"/>
              </a:ext>
            </a:extLst>
          </p:cNvPr>
          <p:cNvSpPr txBox="1"/>
          <p:nvPr/>
        </p:nvSpPr>
        <p:spPr>
          <a:xfrm>
            <a:off x="457200" y="282866"/>
            <a:ext cx="822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konkretesObjekt </a:t>
            </a:r>
            <a:r>
              <a:rPr kumimoji="0" lang="de-AT" sz="32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instanceof</a:t>
            </a:r>
            <a:r>
              <a:rPr kumimoji="0" lang="de-AT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 Klasse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9C59D3-42E5-66EC-5B6C-A35EFD6436BD}"/>
              </a:ext>
            </a:extLst>
          </p:cNvPr>
          <p:cNvSpPr txBox="1"/>
          <p:nvPr/>
        </p:nvSpPr>
        <p:spPr>
          <a:xfrm>
            <a:off x="631371" y="1342202"/>
            <a:ext cx="788125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sz="1600" dirty="0"/>
              <a:t>P</a:t>
            </a:r>
            <a:r>
              <a:rPr kumimoji="0" lang="de-AT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rüft, ob der </a:t>
            </a:r>
            <a:r>
              <a:rPr kumimoji="0" lang="de-AT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dynamische</a:t>
            </a:r>
            <a:r>
              <a:rPr kumimoji="0" lang="de-AT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Typ von </a:t>
            </a:r>
            <a:r>
              <a:rPr kumimoji="0" lang="de-AT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konkretesObjekt</a:t>
            </a:r>
            <a:r>
              <a:rPr kumimoji="0" lang="de-AT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eine Unterklasse von </a:t>
            </a:r>
            <a:r>
              <a:rPr kumimoji="0" lang="de-AT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Klasse</a:t>
            </a:r>
            <a:r>
              <a:rPr kumimoji="0" lang="de-AT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ist oder </a:t>
            </a:r>
            <a:r>
              <a:rPr kumimoji="0" lang="de-AT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Klasse</a:t>
            </a:r>
            <a:r>
              <a:rPr kumimoji="0" lang="de-AT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selbst und gibt </a:t>
            </a:r>
            <a:r>
              <a:rPr kumimoji="0" lang="de-AT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true </a:t>
            </a:r>
            <a:r>
              <a:rPr kumimoji="0" lang="de-AT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zurück</a:t>
            </a:r>
            <a:r>
              <a:rPr lang="de-AT" sz="1600" dirty="0"/>
              <a:t>, falls dies der Fall ist.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AT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AT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AT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Wenn </a:t>
            </a:r>
            <a:r>
              <a:rPr kumimoji="0" lang="de-AT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konkretesObjekt</a:t>
            </a:r>
            <a:r>
              <a:rPr kumimoji="0" lang="de-AT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de-AT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null</a:t>
            </a:r>
            <a:r>
              <a:rPr kumimoji="0" lang="de-AT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ist, gibt </a:t>
            </a:r>
            <a:r>
              <a:rPr kumimoji="0" lang="de-AT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instanceof</a:t>
            </a:r>
            <a:r>
              <a:rPr kumimoji="0" lang="de-AT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immer </a:t>
            </a:r>
            <a:r>
              <a:rPr kumimoji="0" lang="de-AT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false</a:t>
            </a:r>
            <a:r>
              <a:rPr kumimoji="0" lang="de-AT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zurück.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AT" sz="1600" dirty="0"/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AT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AT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wenn statischer Typ des Objekts und zu prüfende Klasse </a:t>
            </a:r>
            <a:r>
              <a:rPr kumimoji="0" lang="de-AT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keine gemeinsame Vererbungshierarchie</a:t>
            </a:r>
            <a:r>
              <a:rPr kumimoji="0" lang="de-AT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haben, erkennt Compiler, dass Prüfung sinnlos ist, und gibt einen </a:t>
            </a:r>
            <a:r>
              <a:rPr kumimoji="0" lang="de-AT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Compile</a:t>
            </a:r>
            <a:r>
              <a:rPr kumimoji="0" lang="de-AT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-Fehler zurück.</a:t>
            </a:r>
          </a:p>
        </p:txBody>
      </p:sp>
    </p:spTree>
    <p:extLst>
      <p:ext uri="{BB962C8B-B14F-4D97-AF65-F5344CB8AC3E}">
        <p14:creationId xmlns:p14="http://schemas.microsoft.com/office/powerpoint/2010/main" val="135108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7BFE5-D78A-F710-4E97-7234A5E16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4A1344C-2764-C056-B0F7-868A6263E8A1}"/>
              </a:ext>
            </a:extLst>
          </p:cNvPr>
          <p:cNvGrpSpPr/>
          <p:nvPr/>
        </p:nvGrpSpPr>
        <p:grpSpPr>
          <a:xfrm>
            <a:off x="219167" y="760944"/>
            <a:ext cx="3816424" cy="4006319"/>
            <a:chOff x="2267744" y="221615"/>
            <a:chExt cx="3816424" cy="40063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5B393A-D27C-D3F9-795B-86E1968BB4EF}"/>
                </a:ext>
              </a:extLst>
            </p:cNvPr>
            <p:cNvSpPr/>
            <p:nvPr/>
          </p:nvSpPr>
          <p:spPr>
            <a:xfrm>
              <a:off x="3059832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Katze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652FE1-557B-D513-A001-AF9326620B84}"/>
                </a:ext>
              </a:extLst>
            </p:cNvPr>
            <p:cNvSpPr/>
            <p:nvPr/>
          </p:nvSpPr>
          <p:spPr>
            <a:xfrm>
              <a:off x="4067944" y="221615"/>
              <a:ext cx="1008112" cy="10081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Tier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560E04-A303-9AD2-9E59-36408BDB262D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3563888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68941FE-BE68-91AC-19EE-AC09ACB9EF9E}"/>
                </a:ext>
              </a:extLst>
            </p:cNvPr>
            <p:cNvSpPr/>
            <p:nvPr/>
          </p:nvSpPr>
          <p:spPr>
            <a:xfrm>
              <a:off x="5076056" y="1563638"/>
              <a:ext cx="1008112" cy="10081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Hund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D13C064-6C56-692F-EADA-F1D4571B3154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4572000" y="1229727"/>
              <a:ext cx="1008112" cy="333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AAB60FC-298F-61E1-66E5-1C1519D37D79}"/>
                </a:ext>
              </a:extLst>
            </p:cNvPr>
            <p:cNvSpPr/>
            <p:nvPr/>
          </p:nvSpPr>
          <p:spPr>
            <a:xfrm>
              <a:off x="5076056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Husky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862A3C6-25D8-30F9-ADDC-383C6850EB91}"/>
                </a:ext>
              </a:extLst>
            </p:cNvPr>
            <p:cNvCxnSpPr>
              <a:cxnSpLocks/>
              <a:stCxn id="24" idx="0"/>
              <a:endCxn id="18" idx="4"/>
            </p:cNvCxnSpPr>
            <p:nvPr/>
          </p:nvCxnSpPr>
          <p:spPr>
            <a:xfrm flipV="1">
              <a:off x="5580112" y="2571750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9AABDA3-EA9E-7CCC-2F00-DDB83BA1124A}"/>
                </a:ext>
              </a:extLst>
            </p:cNvPr>
            <p:cNvSpPr/>
            <p:nvPr/>
          </p:nvSpPr>
          <p:spPr>
            <a:xfrm>
              <a:off x="2267744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Löwe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BB3B4FC-903C-8B05-3690-52A6C5627DE3}"/>
                </a:ext>
              </a:extLst>
            </p:cNvPr>
            <p:cNvCxnSpPr>
              <a:cxnSpLocks/>
              <a:stCxn id="27" idx="0"/>
              <a:endCxn id="8" idx="4"/>
            </p:cNvCxnSpPr>
            <p:nvPr/>
          </p:nvCxnSpPr>
          <p:spPr>
            <a:xfrm flipV="1">
              <a:off x="2771800" y="2571750"/>
              <a:ext cx="792088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0D19F1F-890F-68D7-EDA2-6F9427D2A3D8}"/>
                </a:ext>
              </a:extLst>
            </p:cNvPr>
            <p:cNvSpPr/>
            <p:nvPr/>
          </p:nvSpPr>
          <p:spPr>
            <a:xfrm>
              <a:off x="3779912" y="3219822"/>
              <a:ext cx="1008112" cy="10081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Tiger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0F2DBA6-7904-D10A-4E8C-E591DC0E2B80}"/>
                </a:ext>
              </a:extLst>
            </p:cNvPr>
            <p:cNvCxnSpPr>
              <a:cxnSpLocks/>
              <a:stCxn id="31" idx="0"/>
              <a:endCxn id="8" idx="4"/>
            </p:cNvCxnSpPr>
            <p:nvPr/>
          </p:nvCxnSpPr>
          <p:spPr>
            <a:xfrm flipH="1" flipV="1">
              <a:off x="3563888" y="2571750"/>
              <a:ext cx="72008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8DA34-E6B9-9440-1D6F-2BDB28E8C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3CC8E6-580F-9E03-16D8-D254DBEC6ECE}"/>
              </a:ext>
            </a:extLst>
          </p:cNvPr>
          <p:cNvSpPr txBox="1"/>
          <p:nvPr/>
        </p:nvSpPr>
        <p:spPr>
          <a:xfrm>
            <a:off x="4323623" y="3962408"/>
            <a:ext cx="3089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Statischer Typ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Ubuntu Mono" panose="020B0509030602030204" pitchFamily="49" charset="0"/>
                <a:cs typeface="Arial"/>
                <a:sym typeface="Arial"/>
              </a:rPr>
              <a:t>Dynamischer Typ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44AF8C-2670-6C2B-6872-2B13E41E73CD}"/>
              </a:ext>
            </a:extLst>
          </p:cNvPr>
          <p:cNvSpPr txBox="1"/>
          <p:nvPr/>
        </p:nvSpPr>
        <p:spPr>
          <a:xfrm>
            <a:off x="333808" y="19620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instanceof</a:t>
            </a:r>
            <a:endParaRPr kumimoji="0" lang="de-AT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46DCA7-0690-58CA-D047-73DB976BBDAF}"/>
              </a:ext>
            </a:extLst>
          </p:cNvPr>
          <p:cNvSpPr txBox="1"/>
          <p:nvPr/>
        </p:nvSpPr>
        <p:spPr>
          <a:xfrm>
            <a:off x="4145781" y="1081023"/>
            <a:ext cx="358303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2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Tier</a:t>
            </a:r>
            <a:r>
              <a:rPr kumimoji="0" lang="de-AT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r>
              <a:rPr kumimoji="0" lang="de-AT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hd</a:t>
            </a:r>
            <a:r>
              <a:rPr kumimoji="0" lang="de-AT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= </a:t>
            </a:r>
            <a:r>
              <a:rPr kumimoji="0" lang="de-AT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new</a:t>
            </a:r>
            <a:r>
              <a:rPr kumimoji="0" lang="de-AT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r>
              <a:rPr kumimoji="0" lang="de-AT" sz="2400" b="0" i="0" u="none" strike="noStrike" kern="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Hund</a:t>
            </a:r>
            <a:r>
              <a:rPr kumimoji="0" lang="de-AT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()</a:t>
            </a:r>
            <a:endParaRPr kumimoji="0" lang="de-AT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386B55-2C77-5F2A-B7CA-A5150CC3A891}"/>
              </a:ext>
            </a:extLst>
          </p:cNvPr>
          <p:cNvSpPr txBox="1"/>
          <p:nvPr/>
        </p:nvSpPr>
        <p:spPr>
          <a:xfrm>
            <a:off x="4094174" y="63618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true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oder 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false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EB0E49-BC18-AABE-6B04-109B7CC9D525}"/>
              </a:ext>
            </a:extLst>
          </p:cNvPr>
          <p:cNvSpPr txBox="1"/>
          <p:nvPr/>
        </p:nvSpPr>
        <p:spPr>
          <a:xfrm>
            <a:off x="4145781" y="1599873"/>
            <a:ext cx="34131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hd</a:t>
            </a:r>
            <a:r>
              <a:rPr kumimoji="0" lang="de-AT" sz="2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r>
              <a:rPr kumimoji="0" lang="de-AT" sz="24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instanceof</a:t>
            </a:r>
            <a:r>
              <a:rPr kumimoji="0" lang="de-AT" sz="2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Husky</a:t>
            </a:r>
            <a:endParaRPr kumimoji="0" lang="de-AT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2EB2AE3-B2DA-26AA-EE4B-14DCCC7A42B4}"/>
                  </a:ext>
                </a:extLst>
              </p14:cNvPr>
              <p14:cNvContentPartPr/>
              <p14:nvPr/>
            </p14:nvContentPartPr>
            <p14:xfrm>
              <a:off x="8138871" y="1017146"/>
              <a:ext cx="280746" cy="461665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2EB2AE3-B2DA-26AA-EE4B-14DCCC7A42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20874" y="999154"/>
                <a:ext cx="316379" cy="49728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791B5F6-CE97-7A1B-13E4-02B370AF40F6}"/>
              </a:ext>
            </a:extLst>
          </p:cNvPr>
          <p:cNvSpPr txBox="1"/>
          <p:nvPr/>
        </p:nvSpPr>
        <p:spPr>
          <a:xfrm>
            <a:off x="4145781" y="2167385"/>
            <a:ext cx="32431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hd</a:t>
            </a:r>
            <a:r>
              <a:rPr kumimoji="0" lang="de-AT" sz="2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r>
              <a:rPr kumimoji="0" lang="de-AT" sz="24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instanceof</a:t>
            </a:r>
            <a:r>
              <a:rPr kumimoji="0" lang="de-AT" sz="2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Tier</a:t>
            </a:r>
            <a:endParaRPr kumimoji="0" lang="de-AT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1AF6-F58D-35DF-DC93-E93175CDE058}"/>
              </a:ext>
            </a:extLst>
          </p:cNvPr>
          <p:cNvSpPr txBox="1"/>
          <p:nvPr/>
        </p:nvSpPr>
        <p:spPr>
          <a:xfrm>
            <a:off x="4145781" y="2781436"/>
            <a:ext cx="358303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2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Hund </a:t>
            </a:r>
            <a:r>
              <a:rPr kumimoji="0" lang="de-AT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h2 = </a:t>
            </a:r>
            <a:r>
              <a:rPr kumimoji="0" lang="de-AT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new</a:t>
            </a:r>
            <a:r>
              <a:rPr kumimoji="0" lang="de-AT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r>
              <a:rPr kumimoji="0" lang="de-AT" sz="2400" b="0" i="0" u="none" strike="noStrike" kern="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Hund</a:t>
            </a:r>
            <a:r>
              <a:rPr kumimoji="0" lang="de-AT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()</a:t>
            </a:r>
            <a:endParaRPr kumimoji="0" lang="de-AT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7336788-0B1D-E546-3CB7-03D6307A5350}"/>
                  </a:ext>
                </a:extLst>
              </p14:cNvPr>
              <p14:cNvContentPartPr/>
              <p14:nvPr/>
            </p14:nvContentPartPr>
            <p14:xfrm>
              <a:off x="8138871" y="2152411"/>
              <a:ext cx="280746" cy="46166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7336788-0B1D-E546-3CB7-03D6307A53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20874" y="2134419"/>
                <a:ext cx="316379" cy="497288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4B104ADF-50F6-22FD-EBAA-77E5229598A6}"/>
              </a:ext>
            </a:extLst>
          </p:cNvPr>
          <p:cNvGrpSpPr/>
          <p:nvPr/>
        </p:nvGrpSpPr>
        <p:grpSpPr>
          <a:xfrm>
            <a:off x="8032545" y="1599873"/>
            <a:ext cx="417587" cy="470104"/>
            <a:chOff x="5804940" y="3289047"/>
            <a:chExt cx="1383318" cy="4701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FD7D146-56E8-CCD3-49BD-865AF246A785}"/>
                    </a:ext>
                  </a:extLst>
                </p14:cNvPr>
                <p14:cNvContentPartPr/>
                <p14:nvPr/>
              </p14:nvContentPartPr>
              <p14:xfrm>
                <a:off x="5804940" y="3302317"/>
                <a:ext cx="1365759" cy="456834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D0F0FF1-944D-943C-78E3-F4F69957A24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45352" y="3284317"/>
                  <a:ext cx="1483743" cy="492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CA5B09A-6542-8808-A213-4A75D279A8E1}"/>
                    </a:ext>
                  </a:extLst>
                </p14:cNvPr>
                <p14:cNvContentPartPr/>
                <p14:nvPr/>
              </p14:nvContentPartPr>
              <p14:xfrm>
                <a:off x="5828340" y="3289047"/>
                <a:ext cx="1359918" cy="466503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19BE43F-1860-B98A-47F1-E000156704C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68747" y="3271063"/>
                  <a:ext cx="1477913" cy="50211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1AF53F-4408-FB23-7D11-C7912B98B1B7}"/>
              </a:ext>
            </a:extLst>
          </p:cNvPr>
          <p:cNvSpPr txBox="1"/>
          <p:nvPr/>
        </p:nvSpPr>
        <p:spPr>
          <a:xfrm>
            <a:off x="4145781" y="3369980"/>
            <a:ext cx="34131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2400" b="0" i="0" u="none" strike="noStrike" kern="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h2</a:t>
            </a:r>
            <a:r>
              <a:rPr kumimoji="0" lang="de-AT" sz="2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r>
              <a:rPr kumimoji="0" lang="de-AT" sz="24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instanceof</a:t>
            </a:r>
            <a:r>
              <a:rPr kumimoji="0" lang="de-AT" sz="2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Katze</a:t>
            </a:r>
            <a:endParaRPr kumimoji="0" lang="de-AT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22B5501-F188-170B-6019-50CF0330371A}"/>
                  </a:ext>
                </a:extLst>
              </p14:cNvPr>
              <p14:cNvContentPartPr/>
              <p14:nvPr/>
            </p14:nvContentPartPr>
            <p14:xfrm>
              <a:off x="8138871" y="2842323"/>
              <a:ext cx="280746" cy="461665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22B5501-F188-170B-6019-50CF033037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20874" y="2824331"/>
                <a:ext cx="316379" cy="497288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Lightning Bolt 33">
            <a:extLst>
              <a:ext uri="{FF2B5EF4-FFF2-40B4-BE49-F238E27FC236}">
                <a16:creationId xmlns:a16="http://schemas.microsoft.com/office/drawing/2014/main" id="{786CE1E8-26F9-6862-2877-AEEED97FD08E}"/>
              </a:ext>
            </a:extLst>
          </p:cNvPr>
          <p:cNvSpPr/>
          <p:nvPr/>
        </p:nvSpPr>
        <p:spPr>
          <a:xfrm>
            <a:off x="7878645" y="3369980"/>
            <a:ext cx="521855" cy="731248"/>
          </a:xfrm>
          <a:prstGeom prst="lightningBol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9290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3" grpId="0" animBg="1"/>
      <p:bldP spid="5" grpId="0" animBg="1"/>
      <p:bldP spid="6" grpId="0" animBg="1"/>
      <p:bldP spid="3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B1CC8-36AC-9EF6-BA19-7D15CD505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D6EC15-8756-6C79-A99B-7DA6FCA0B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762" y="102393"/>
            <a:ext cx="4826000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D2A292-3E89-C303-3F1E-7298FB365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762" y="1511472"/>
            <a:ext cx="5143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49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8E4EF-8A84-4B16-14FA-0510174FD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Wichtige Datenstrukturen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94009-0C42-9E09-9362-6717904A0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Arrays</a:t>
            </a:r>
          </a:p>
          <a:p>
            <a:r>
              <a:rPr lang="en-CH" dirty="0"/>
              <a:t>ArrayList / LinkedList</a:t>
            </a:r>
          </a:p>
          <a:p>
            <a:r>
              <a:rPr lang="en-CH" dirty="0"/>
              <a:t>PriorityQueue (als Min oder Max Heap)</a:t>
            </a:r>
          </a:p>
          <a:p>
            <a:r>
              <a:rPr lang="en-CH" dirty="0"/>
              <a:t>LinkedList (als Stack oder Queue)</a:t>
            </a:r>
          </a:p>
          <a:p>
            <a:r>
              <a:rPr lang="en-CH" dirty="0"/>
              <a:t>TreeMap / TreeSet (Black red tree / Balanced BST)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8DA2A-92EB-E5DE-63D7-3BA36850C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50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331768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30D9-A5CC-4F07-F853-B3B6FB06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Einsetzen der Datenstrukturen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6B226-3891-9130-4DFA-DEEEA3627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Sortierte Menge: TreeSet, TreeMap, ArrayList, LinkedList</a:t>
            </a:r>
          </a:p>
          <a:p>
            <a:r>
              <a:rPr lang="en-CH" dirty="0"/>
              <a:t>Typen müssen Comparable Interface implementieren</a:t>
            </a:r>
          </a:p>
          <a:p>
            <a:r>
              <a:rPr lang="en-CH" dirty="0"/>
              <a:t>Für HashMap und HashSet muss die hashCode Methode überschrieben werden (sofern die equals Methode überschrieben wurde)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42DD0-9471-4A7A-5F19-B0DA475E8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de-CH" noProof="0" smtClean="0"/>
              <a:pPr/>
              <a:t>51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6618660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AF42B-BC3E-CE12-7AA5-508FE5FE8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Klassenaufgabe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097B5E-710F-AC5A-CE21-966ED54E8A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2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193"/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Vorbesprechung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/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1: Loop-</a:t>
            </a:r>
            <a:r>
              <a:rPr lang="en-US" sz="27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Invariante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2B7BDCB-DF5D-BCA3-FBE2-C895DCC0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848155"/>
            <a:ext cx="5085525" cy="3445442"/>
          </a:xfrm>
          <a:prstGeom prst="rect">
            <a:avLst/>
          </a:prstGeom>
        </p:spPr>
      </p:pic>
      <p:sp>
        <p:nvSpPr>
          <p:cNvPr id="2468" name="Google Shape;2468;p187"/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54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7744FEF9-B332-FE6A-99D2-5498EA05A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054ECF7A-6B60-79D9-E5B5-EB610E297E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1: Loop-</a:t>
            </a:r>
            <a:r>
              <a:rPr lang="en-US" sz="27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Invariante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6A79DEA-EB8D-355E-0980-C727EE7D2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924438"/>
            <a:ext cx="5085525" cy="3292876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5562356C-71EE-9F72-40B9-397D0F1F289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55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09761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D915A61C-4BDD-F62B-07C3-C5C3FF80F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AC06177A-7BCE-2553-F414-379C82559E5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2: Cyclic List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white text with black text&#10;&#10;Description automatically generated">
            <a:extLst>
              <a:ext uri="{FF2B5EF4-FFF2-40B4-BE49-F238E27FC236}">
                <a16:creationId xmlns:a16="http://schemas.microsoft.com/office/drawing/2014/main" id="{AB73A9AA-3005-7BE7-B0F8-E51B3DDD7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121502"/>
            <a:ext cx="5085525" cy="2898748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D6DBEB80-C023-7536-C03C-7B51E169542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56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0666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8FEAFBF2-2177-BD04-C023-CD7572CD9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79726279-81DA-FFF2-2794-D55BF8C619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2: Cyclic List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58FB84D2-EE33-E7B0-BE1A-7F42DD2C0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299495"/>
            <a:ext cx="5085525" cy="2542762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B6B03642-9DF2-2BE1-8014-6C7BEA68D78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57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8655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DFFE636D-F924-7966-EC95-E0655EAED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1B5D34B3-5A5A-FA90-8B8F-E3E8D30681D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5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3: Expression Evaluator</a:t>
            </a:r>
            <a:endParaRPr lang="en-US" sz="25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0A138CB-96D2-0DF9-809D-A24F4D329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644733"/>
            <a:ext cx="5085525" cy="3852285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9A1038A0-78B5-A7CD-A965-E27ACF5410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58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10204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E755054A-FE22-38C8-C738-2BE7DE7F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1D2FC552-60A4-655B-6B8C-327DEC4F5F1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5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3: Expression Evaluator</a:t>
            </a:r>
            <a:endParaRPr lang="en-US" sz="25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00C7B7B-B905-C16E-DEF2-D4FAE4C0A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127858"/>
            <a:ext cx="5085525" cy="2886035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9A94F0A0-81E0-CE78-C3DA-88FAA0EBD0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59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7467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CA2776-DAF7-2D7B-96C9-A6046BCBF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F317C-A3D3-CB45-7612-4E96A5D7D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23" y="0"/>
            <a:ext cx="59823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900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503F008E-AF8C-4B31-7D9C-CAFAF9CD9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AEC99A83-A890-7268-E4D7-C42FEBB7EAE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5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3: Expression Evaluator</a:t>
            </a:r>
            <a:endParaRPr lang="en-US" sz="25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E735622-A1DD-CDB1-4404-703D40B17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797299"/>
            <a:ext cx="5085525" cy="3547153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023D4A54-7C21-B9EE-7132-ACBAF61EEF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60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38207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7C10AA4A-8625-E253-1C30-0F410ACD3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707F37FF-8E8A-4E00-2815-47DC0FC105C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5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3: Expression Evaluator</a:t>
            </a:r>
            <a:endParaRPr lang="en-US" sz="25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close up of a text&#10;&#10;Description automatically generated">
            <a:extLst>
              <a:ext uri="{FF2B5EF4-FFF2-40B4-BE49-F238E27FC236}">
                <a16:creationId xmlns:a16="http://schemas.microsoft.com/office/drawing/2014/main" id="{F01D6159-E47F-F8D5-4C38-FE5A3A438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045219"/>
            <a:ext cx="5085525" cy="3051314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FED7735C-9D64-E827-EB50-93263B23E5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61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98199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/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4: Contact Tracing</a:t>
            </a:r>
            <a:endParaRPr lang="en-US" sz="27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6908854-52E8-87F1-D605-022CE54C9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504882"/>
            <a:ext cx="5085525" cy="4131988"/>
          </a:xfrm>
          <a:prstGeom prst="rect">
            <a:avLst/>
          </a:prstGeom>
        </p:spPr>
      </p:pic>
      <p:sp>
        <p:nvSpPr>
          <p:cNvPr id="2468" name="Google Shape;2468;p187"/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62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7A3CCB9D-3195-221B-F0E7-F1AF4E731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BF8A9496-3247-C529-8E1A-707196B845C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4: Contact Tracing</a:t>
            </a:r>
            <a:endParaRPr lang="en-US" sz="27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Picture 5" descr="A close up of a document&#10;&#10;Description automatically generated">
            <a:extLst>
              <a:ext uri="{FF2B5EF4-FFF2-40B4-BE49-F238E27FC236}">
                <a16:creationId xmlns:a16="http://schemas.microsoft.com/office/drawing/2014/main" id="{5A10FEF1-5C6B-0397-B968-6BF048F47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968936"/>
            <a:ext cx="5085525" cy="3203880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A4B9D852-A585-1770-BA5E-D9789C399EE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63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71381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23944088-1998-EE35-4F3B-745D3365C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DBD9D1BC-7213-A59C-8A55-73EA68898A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4: Contact Tracing</a:t>
            </a:r>
            <a:endParaRPr lang="en-US" sz="27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CE001710-9276-4B05-983B-108466A1A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552" y="715534"/>
            <a:ext cx="5085525" cy="1856216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6ABCC37B-DBE0-A167-909B-DE8ABBD439F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64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14D1755C-1DB0-50DB-8CA4-82E4BB6EB6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33"/>
          <a:stretch/>
        </p:blipFill>
        <p:spPr>
          <a:xfrm>
            <a:off x="3682599" y="2532185"/>
            <a:ext cx="5237901" cy="162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8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61F80C31-6B9F-16A1-D0A6-937BA9C6F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D6E4D9CA-4D4A-D192-59A9-E363B69B180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4: Contact Tracing</a:t>
            </a:r>
            <a:endParaRPr lang="en-US" sz="27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close up of a document&#10;&#10;Description automatically generated">
            <a:extLst>
              <a:ext uri="{FF2B5EF4-FFF2-40B4-BE49-F238E27FC236}">
                <a16:creationId xmlns:a16="http://schemas.microsoft.com/office/drawing/2014/main" id="{5A22DDFA-6555-EB56-F7BA-53AEF064B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096074"/>
            <a:ext cx="5085525" cy="2949603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2D0677FE-0963-25EC-61E5-1686862DD9E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</a:pPr>
            <a:fld id="{00000000-1234-1234-1234-123412341234}" type="slidenum">
              <a:rPr lang="en-US" sz="700" b="0" i="0" u="none" strike="noStrike" kern="1200" cap="none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pPr marR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</a:pPr>
              <a:t>65</a:t>
            </a:fld>
            <a:endParaRPr lang="en-US" sz="700" b="0" i="0" u="none" strike="noStrike" kern="1200" cap="none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36956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186"/>
          <p:cNvSpPr txBox="1">
            <a:spLocks noGrp="1"/>
          </p:cNvSpPr>
          <p:nvPr>
            <p:ph type="title" idx="4294967295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GB" sz="36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Nachbesprechung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D30D1814-F09A-C053-80DA-211632D08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E632E8E1-4C37-B059-35E4-0D6C8193D8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5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1: Loop-Invarianten</a:t>
            </a:r>
            <a:endParaRPr lang="en-US" sz="25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white text with black text&#10;&#10;Description automatically generated">
            <a:extLst>
              <a:ext uri="{FF2B5EF4-FFF2-40B4-BE49-F238E27FC236}">
                <a16:creationId xmlns:a16="http://schemas.microsoft.com/office/drawing/2014/main" id="{ADE9C557-9FEB-376B-9069-DAD060B23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727373"/>
            <a:ext cx="5085525" cy="3687006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3E741CB6-6998-A062-2D0C-2ADB66B3D8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  <a:tabLst/>
                <a:defRPr/>
              </a:pPr>
              <a:t>67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16766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5BD4B5AE-030E-89BD-B387-3C40D0D13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53B9997E-EE3D-E5B0-C3AD-8FE1EAD52E5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5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1: Loop-Invarianten</a:t>
            </a:r>
            <a:endParaRPr lang="en-US" sz="25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5EEC9E09-CA81-3B8A-87B0-C88CAC019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261353"/>
            <a:ext cx="5085525" cy="2619045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98801293-DE0F-C4C9-27AF-E3370F22BCB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  <a:tabLst/>
                <a:defRPr/>
              </a:pPr>
              <a:t>68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72746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6E4D4FAB-5A78-EA64-629E-491481431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CA4B5FD1-8EB6-A95D-8EFC-F9BE416C2ED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2: Database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 descr="A white text with black text&#10;&#10;Description automatically generated">
            <a:extLst>
              <a:ext uri="{FF2B5EF4-FFF2-40B4-BE49-F238E27FC236}">
                <a16:creationId xmlns:a16="http://schemas.microsoft.com/office/drawing/2014/main" id="{8C460174-2858-0DD6-6688-3E2C8D9CB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019791"/>
            <a:ext cx="5085525" cy="3102169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0C1E0A65-7B90-3022-5D26-9516F7505D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  <a:tabLst/>
                <a:defRPr/>
              </a:pPr>
              <a:t>69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196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F460C1-F990-4105-A6A6-679BA922F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B48520-9823-2C02-2E8F-DE89FD7BB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2572"/>
            <a:ext cx="7772400" cy="499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411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/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700" b="1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3: </a:t>
            </a:r>
            <a:r>
              <a:rPr lang="en-US" sz="27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Pyramide</a:t>
            </a:r>
            <a:endParaRPr lang="en-US" sz="27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diagram of a diagram with text&#10;&#10;Description automatically generated">
            <a:extLst>
              <a:ext uri="{FF2B5EF4-FFF2-40B4-BE49-F238E27FC236}">
                <a16:creationId xmlns:a16="http://schemas.microsoft.com/office/drawing/2014/main" id="{46B1A312-72EE-AD23-63DA-EEDA78F1A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146929"/>
            <a:ext cx="5085525" cy="2847894"/>
          </a:xfrm>
          <a:prstGeom prst="rect">
            <a:avLst/>
          </a:prstGeom>
        </p:spPr>
      </p:pic>
      <p:sp>
        <p:nvSpPr>
          <p:cNvPr id="2468" name="Google Shape;2468;p187"/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  <a:tabLst/>
                <a:defRPr/>
              </a:pPr>
              <a:t>70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6">
          <a:extLst>
            <a:ext uri="{FF2B5EF4-FFF2-40B4-BE49-F238E27FC236}">
              <a16:creationId xmlns:a16="http://schemas.microsoft.com/office/drawing/2014/main" id="{48B9ED48-2848-FCAF-9F8C-C762F2218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Google Shape;2467;p187">
            <a:extLst>
              <a:ext uri="{FF2B5EF4-FFF2-40B4-BE49-F238E27FC236}">
                <a16:creationId xmlns:a16="http://schemas.microsoft.com/office/drawing/2014/main" id="{03A4C788-C89E-3D61-1144-D106E2E8773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23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Aufgabe 4: Rechnungen (erweitert)</a:t>
            </a:r>
            <a:endParaRPr lang="en-US" sz="23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 descr="A close up of a document&#10;&#10;Description automatically generated">
            <a:extLst>
              <a:ext uri="{FF2B5EF4-FFF2-40B4-BE49-F238E27FC236}">
                <a16:creationId xmlns:a16="http://schemas.microsoft.com/office/drawing/2014/main" id="{3A38FC51-00FE-7C66-EEE4-59033CA1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87" y="1121502"/>
            <a:ext cx="5085525" cy="2898748"/>
          </a:xfrm>
          <a:prstGeom prst="rect">
            <a:avLst/>
          </a:prstGeom>
        </p:spPr>
      </p:pic>
      <p:sp>
        <p:nvSpPr>
          <p:cNvPr id="2468" name="Google Shape;2468;p187">
            <a:extLst>
              <a:ext uri="{FF2B5EF4-FFF2-40B4-BE49-F238E27FC236}">
                <a16:creationId xmlns:a16="http://schemas.microsoft.com/office/drawing/2014/main" id="{33FBC179-7898-3C08-2CC3-7EA7D558EA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75638" y="4767262"/>
            <a:ext cx="385761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B8B8B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8B8B8B"/>
                </a:buClr>
                <a:buSzPts val="1200"/>
                <a:buFont typeface="Calibri"/>
                <a:buNone/>
                <a:tabLst/>
                <a:defRPr/>
              </a:pPr>
              <a:t>71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94206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17D4A-990B-7EC1-738F-3AC5D7D9A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Kahoot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E41342-C10F-EB2F-3D85-14B7D6E362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72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E9BE5-2CB5-BAF3-1991-1DB5C4CE3FF1}"/>
              </a:ext>
            </a:extLst>
          </p:cNvPr>
          <p:cNvSpPr txBox="1"/>
          <p:nvPr/>
        </p:nvSpPr>
        <p:spPr>
          <a:xfrm>
            <a:off x="1279271" y="3092823"/>
            <a:ext cx="6585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create.kahoot.it</a:t>
            </a:r>
            <a:r>
              <a:rPr lang="en-GB" dirty="0"/>
              <a:t>/share/eprog-u10/f92eff98-18c8-4dc1-aed8-07c01b377dc4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3983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5DFE18-CF61-466F-17EB-93F941EC8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646C3-5D48-C0A9-85CE-128BC2B4C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52320"/>
            <a:ext cx="7772400" cy="383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66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91B54B-9FFE-2225-F3CC-B22B1170B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E3109-27C4-7FF5-D1AC-83B901C58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12470"/>
            <a:ext cx="7772400" cy="371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50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</TotalTime>
  <Words>1392</Words>
  <Application>Microsoft Macintosh PowerPoint</Application>
  <PresentationFormat>On-screen Show (16:9)</PresentationFormat>
  <Paragraphs>347</Paragraphs>
  <Slides>72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Calibri</vt:lpstr>
      <vt:lpstr>Wingdings</vt:lpstr>
      <vt:lpstr>Arial</vt:lpstr>
      <vt:lpstr>Consolas</vt:lpstr>
      <vt:lpstr>Times New Roman</vt:lpstr>
      <vt:lpstr>Ubuntu Mono</vt:lpstr>
      <vt:lpstr>Office Theme</vt:lpstr>
      <vt:lpstr>Office Theme</vt:lpstr>
      <vt:lpstr>template</vt:lpstr>
      <vt:lpstr>PowerPoint Presentation</vt:lpstr>
      <vt:lpstr>Organisatorisches</vt:lpstr>
      <vt:lpstr>Programm</vt:lpstr>
      <vt:lpstr>Bonusaufgabe u10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Interfaces</vt:lpstr>
      <vt:lpstr>Interfaces Overview</vt:lpstr>
      <vt:lpstr>PowerPoint Presentation</vt:lpstr>
      <vt:lpstr>Klassen: Neural Network</vt:lpstr>
      <vt:lpstr>Interfaces: Neural Network</vt:lpstr>
      <vt:lpstr>Interfaces: Neural Network</vt:lpstr>
      <vt:lpstr>Interfaces: Neural Network</vt:lpstr>
      <vt:lpstr>Interfaces: Neural Network</vt:lpstr>
      <vt:lpstr>Interfaces: Neural Network</vt:lpstr>
      <vt:lpstr>Interfaces: Neural Network</vt:lpstr>
      <vt:lpstr>Interfaces: Neural Network</vt:lpstr>
      <vt:lpstr>Interfaces: ArrayList</vt:lpstr>
      <vt:lpstr>Compiler-Fehler vs Exceptions</vt:lpstr>
      <vt:lpstr>Exceptions Recap</vt:lpstr>
      <vt:lpstr>Zuerst Compile-Fehler,…</vt:lpstr>
      <vt:lpstr>… dann Exceptions</vt:lpstr>
      <vt:lpstr>Exceptions können sehr spezifisch sein...</vt:lpstr>
      <vt:lpstr>PowerPoint Presentation</vt:lpstr>
      <vt:lpstr>Beispiel 1</vt:lpstr>
      <vt:lpstr>Beispiel 1 – Das sieht der Compiler </vt:lpstr>
      <vt:lpstr>Beispiel 1</vt:lpstr>
      <vt:lpstr>Beispiel 1 – Ohne Short-Circuiting</vt:lpstr>
      <vt:lpstr>Aufgabe 1</vt:lpstr>
      <vt:lpstr>Aufgabe 2</vt:lpstr>
      <vt:lpstr>Aufgabe 3</vt:lpstr>
      <vt:lpstr>Aufgabe 4</vt:lpstr>
      <vt:lpstr>Aufgabe 5</vt:lpstr>
      <vt:lpstr>Aufgabe 6</vt:lpstr>
      <vt:lpstr>Aufgabe 7</vt:lpstr>
      <vt:lpstr>Aufgabe 8</vt:lpstr>
      <vt:lpstr>Method Overloading on steroids I</vt:lpstr>
      <vt:lpstr>PowerPoint Presentation</vt:lpstr>
      <vt:lpstr>Method Overloading on steroids II</vt:lpstr>
      <vt:lpstr>instanceof</vt:lpstr>
      <vt:lpstr>PowerPoint Presentation</vt:lpstr>
      <vt:lpstr>ClassCastException vermeiden</vt:lpstr>
      <vt:lpstr>PowerPoint Presentation</vt:lpstr>
      <vt:lpstr>PowerPoint Presentation</vt:lpstr>
      <vt:lpstr>Wichtige Datenstrukturen</vt:lpstr>
      <vt:lpstr>Einsetzen der Datenstrukturen</vt:lpstr>
      <vt:lpstr>Klassenaufgabe</vt:lpstr>
      <vt:lpstr>Vorbesprechung</vt:lpstr>
      <vt:lpstr>Aufgabe 1: Loop-Invariante</vt:lpstr>
      <vt:lpstr>Aufgabe 1: Loop-Invariante</vt:lpstr>
      <vt:lpstr>Aufgabe 2: Cyclic List</vt:lpstr>
      <vt:lpstr>Aufgabe 2: Cyclic List</vt:lpstr>
      <vt:lpstr>Aufgabe 3: Expression Evaluator</vt:lpstr>
      <vt:lpstr>Aufgabe 3: Expression Evaluator</vt:lpstr>
      <vt:lpstr>Aufgabe 3: Expression Evaluator</vt:lpstr>
      <vt:lpstr>Aufgabe 3: Expression Evaluator</vt:lpstr>
      <vt:lpstr>Aufgabe 4: Contact Tracing</vt:lpstr>
      <vt:lpstr>Aufgabe 4: Contact Tracing</vt:lpstr>
      <vt:lpstr>Aufgabe 4: Contact Tracing</vt:lpstr>
      <vt:lpstr>Aufgabe 4: Contact Tracing</vt:lpstr>
      <vt:lpstr>Nachbesprechung</vt:lpstr>
      <vt:lpstr>Aufgabe 1: Loop-Invarianten</vt:lpstr>
      <vt:lpstr>Aufgabe 1: Loop-Invarianten</vt:lpstr>
      <vt:lpstr>Aufgabe 2: Database</vt:lpstr>
      <vt:lpstr>Aufgabe 3: Pyramide</vt:lpstr>
      <vt:lpstr>Aufgabe 4: Rechnungen (erweitert)</vt:lpstr>
      <vt:lpstr>Kahoot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Aaron Zeller</dc:creator>
  <cp:lastModifiedBy>Baumberger  Timo</cp:lastModifiedBy>
  <cp:revision>189</cp:revision>
  <dcterms:modified xsi:type="dcterms:W3CDTF">2024-12-04T14:35:12Z</dcterms:modified>
</cp:coreProperties>
</file>